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10" r:id="rId2"/>
    <p:sldId id="302" r:id="rId3"/>
    <p:sldId id="350" r:id="rId4"/>
    <p:sldId id="351" r:id="rId5"/>
    <p:sldId id="314" r:id="rId6"/>
    <p:sldId id="322" r:id="rId7"/>
    <p:sldId id="325" r:id="rId8"/>
    <p:sldId id="313" r:id="rId9"/>
    <p:sldId id="352" r:id="rId10"/>
    <p:sldId id="358" r:id="rId11"/>
    <p:sldId id="360" r:id="rId12"/>
    <p:sldId id="361" r:id="rId13"/>
    <p:sldId id="364" r:id="rId14"/>
    <p:sldId id="365" r:id="rId15"/>
    <p:sldId id="362" r:id="rId16"/>
    <p:sldId id="366" r:id="rId17"/>
    <p:sldId id="317" r:id="rId18"/>
    <p:sldId id="312" r:id="rId19"/>
    <p:sldId id="323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DF1561-8C4D-4733-9D19-8CB425FA67FB}">
          <p14:sldIdLst>
            <p14:sldId id="310"/>
            <p14:sldId id="302"/>
            <p14:sldId id="350"/>
            <p14:sldId id="351"/>
            <p14:sldId id="314"/>
            <p14:sldId id="322"/>
            <p14:sldId id="325"/>
            <p14:sldId id="313"/>
            <p14:sldId id="352"/>
            <p14:sldId id="358"/>
            <p14:sldId id="360"/>
            <p14:sldId id="361"/>
            <p14:sldId id="364"/>
            <p14:sldId id="365"/>
            <p14:sldId id="362"/>
            <p14:sldId id="366"/>
            <p14:sldId id="317"/>
            <p14:sldId id="312"/>
            <p14:sldId id="32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ONA CORNWALL" initials="" lastIdx="1" clrIdx="0"/>
  <p:cmAuthor id="1" name="Crystal Clancy" initials="CC" lastIdx="1" clrIdx="1">
    <p:extLst>
      <p:ext uri="{19B8F6BF-5375-455C-9EA6-DF929625EA0E}">
        <p15:presenceInfo xmlns:p15="http://schemas.microsoft.com/office/powerpoint/2012/main" userId="S-1-5-21-2446911909-1871713253-2216529850-116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6755" autoAdjust="0"/>
  </p:normalViewPr>
  <p:slideViewPr>
    <p:cSldViewPr>
      <p:cViewPr varScale="1">
        <p:scale>
          <a:sx n="89" d="100"/>
          <a:sy n="89" d="100"/>
        </p:scale>
        <p:origin x="222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201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1C1521-C310-4F57-A390-02D748163B50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BFB3FC3E-9ADD-4C51-978C-2206C35263E5}">
      <dgm:prSet phldrT="[Text]"/>
      <dgm:spPr/>
      <dgm:t>
        <a:bodyPr/>
        <a:lstStyle/>
        <a:p>
          <a:r>
            <a:rPr lang="en-US" dirty="0" smtClean="0">
              <a:latin typeface="Century Gothic" panose="020B0502020202020204" pitchFamily="34" charset="0"/>
            </a:rPr>
            <a:t>Organisational Readiness</a:t>
          </a:r>
          <a:endParaRPr lang="en-US" dirty="0">
            <a:latin typeface="Century Gothic" panose="020B0502020202020204" pitchFamily="34" charset="0"/>
          </a:endParaRPr>
        </a:p>
      </dgm:t>
    </dgm:pt>
    <dgm:pt modelId="{0028A95A-B65F-433D-BD7A-B00E3DBCB0A8}" type="parTrans" cxnId="{EDA952F4-EDBF-485A-9A49-48EC961C3449}">
      <dgm:prSet/>
      <dgm:spPr/>
      <dgm:t>
        <a:bodyPr/>
        <a:lstStyle/>
        <a:p>
          <a:endParaRPr lang="en-US"/>
        </a:p>
      </dgm:t>
    </dgm:pt>
    <dgm:pt modelId="{04010F92-236C-4BF1-BF1E-A4DACCA4755F}" type="sibTrans" cxnId="{EDA952F4-EDBF-485A-9A49-48EC961C3449}">
      <dgm:prSet/>
      <dgm:spPr/>
      <dgm:t>
        <a:bodyPr/>
        <a:lstStyle/>
        <a:p>
          <a:endParaRPr lang="en-US"/>
        </a:p>
      </dgm:t>
    </dgm:pt>
    <dgm:pt modelId="{E00B609E-FDE7-401B-A3E4-024D3206F272}">
      <dgm:prSet phldrT="[Text]"/>
      <dgm:spPr/>
      <dgm:t>
        <a:bodyPr/>
        <a:lstStyle/>
        <a:p>
          <a:r>
            <a:rPr lang="en-US" dirty="0" smtClean="0">
              <a:latin typeface="Century Gothic" panose="020B0502020202020204" pitchFamily="34" charset="0"/>
            </a:rPr>
            <a:t>Preparation &amp; Planning</a:t>
          </a:r>
          <a:endParaRPr lang="en-US" dirty="0">
            <a:latin typeface="Century Gothic" panose="020B0502020202020204" pitchFamily="34" charset="0"/>
          </a:endParaRPr>
        </a:p>
      </dgm:t>
    </dgm:pt>
    <dgm:pt modelId="{0DC81684-7B1C-482C-ACC5-C5A67BE648CB}" type="parTrans" cxnId="{495DA4FB-908C-4FF9-BB39-454A13B3922D}">
      <dgm:prSet/>
      <dgm:spPr/>
      <dgm:t>
        <a:bodyPr/>
        <a:lstStyle/>
        <a:p>
          <a:endParaRPr lang="en-US"/>
        </a:p>
      </dgm:t>
    </dgm:pt>
    <dgm:pt modelId="{6A4E463D-A9F9-4596-98F9-2B22EB107AB3}" type="sibTrans" cxnId="{495DA4FB-908C-4FF9-BB39-454A13B3922D}">
      <dgm:prSet/>
      <dgm:spPr/>
      <dgm:t>
        <a:bodyPr/>
        <a:lstStyle/>
        <a:p>
          <a:endParaRPr lang="en-US"/>
        </a:p>
      </dgm:t>
    </dgm:pt>
    <dgm:pt modelId="{6138A690-1AEE-4CF8-98F5-D5EE73FA755B}">
      <dgm:prSet phldrT="[Text]"/>
      <dgm:spPr/>
      <dgm:t>
        <a:bodyPr/>
        <a:lstStyle/>
        <a:p>
          <a:r>
            <a:rPr lang="en-US" dirty="0" smtClean="0">
              <a:latin typeface="Century Gothic" panose="020B0502020202020204" pitchFamily="34" charset="0"/>
            </a:rPr>
            <a:t>Framework for Sustainability</a:t>
          </a:r>
          <a:endParaRPr lang="en-US" dirty="0">
            <a:latin typeface="Century Gothic" panose="020B0502020202020204" pitchFamily="34" charset="0"/>
          </a:endParaRPr>
        </a:p>
      </dgm:t>
    </dgm:pt>
    <dgm:pt modelId="{FAF025A6-A555-4903-8A4C-62C6695CFE46}" type="parTrans" cxnId="{9CC53839-F958-4EB5-AC62-592C401FA552}">
      <dgm:prSet/>
      <dgm:spPr/>
      <dgm:t>
        <a:bodyPr/>
        <a:lstStyle/>
        <a:p>
          <a:endParaRPr lang="en-US"/>
        </a:p>
      </dgm:t>
    </dgm:pt>
    <dgm:pt modelId="{C887856C-606B-414C-8242-5C70964EC5BF}" type="sibTrans" cxnId="{9CC53839-F958-4EB5-AC62-592C401FA552}">
      <dgm:prSet/>
      <dgm:spPr/>
      <dgm:t>
        <a:bodyPr/>
        <a:lstStyle/>
        <a:p>
          <a:endParaRPr lang="en-US"/>
        </a:p>
      </dgm:t>
    </dgm:pt>
    <dgm:pt modelId="{119474F1-8548-4EC5-8436-C7D723B4369A}" type="pres">
      <dgm:prSet presAssocID="{BE1C1521-C310-4F57-A390-02D748163B50}" presName="CompostProcess" presStyleCnt="0">
        <dgm:presLayoutVars>
          <dgm:dir/>
          <dgm:resizeHandles val="exact"/>
        </dgm:presLayoutVars>
      </dgm:prSet>
      <dgm:spPr/>
    </dgm:pt>
    <dgm:pt modelId="{8BA61EF8-9356-4971-A6A5-33CF87F21EFA}" type="pres">
      <dgm:prSet presAssocID="{BE1C1521-C310-4F57-A390-02D748163B50}" presName="arrow" presStyleLbl="bgShp" presStyleIdx="0" presStyleCnt="1"/>
      <dgm:spPr/>
    </dgm:pt>
    <dgm:pt modelId="{45ABBF09-B804-4FE9-BE60-2714B59ADE28}" type="pres">
      <dgm:prSet presAssocID="{BE1C1521-C310-4F57-A390-02D748163B50}" presName="linearProcess" presStyleCnt="0"/>
      <dgm:spPr/>
    </dgm:pt>
    <dgm:pt modelId="{2C755712-28C2-458E-BA42-8E0879BCF6DF}" type="pres">
      <dgm:prSet presAssocID="{BFB3FC3E-9ADD-4C51-978C-2206C35263E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DCD920-CF76-456C-BBE1-76743D40B9E7}" type="pres">
      <dgm:prSet presAssocID="{04010F92-236C-4BF1-BF1E-A4DACCA4755F}" presName="sibTrans" presStyleCnt="0"/>
      <dgm:spPr/>
    </dgm:pt>
    <dgm:pt modelId="{3175A023-494C-4986-AC3F-BE51E01F0F46}" type="pres">
      <dgm:prSet presAssocID="{E00B609E-FDE7-401B-A3E4-024D3206F272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040330-EA06-439D-A41F-C60D509E754E}" type="pres">
      <dgm:prSet presAssocID="{6A4E463D-A9F9-4596-98F9-2B22EB107AB3}" presName="sibTrans" presStyleCnt="0"/>
      <dgm:spPr/>
    </dgm:pt>
    <dgm:pt modelId="{AA4CCF89-293B-418E-92C9-A002A199C680}" type="pres">
      <dgm:prSet presAssocID="{6138A690-1AEE-4CF8-98F5-D5EE73FA755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9E53A21-9EFD-4172-BA47-2C345E8EA8B4}" type="presOf" srcId="{E00B609E-FDE7-401B-A3E4-024D3206F272}" destId="{3175A023-494C-4986-AC3F-BE51E01F0F46}" srcOrd="0" destOrd="0" presId="urn:microsoft.com/office/officeart/2005/8/layout/hProcess9"/>
    <dgm:cxn modelId="{BA358562-7AF3-4592-8A34-DF4D4B4777E6}" type="presOf" srcId="{BFB3FC3E-9ADD-4C51-978C-2206C35263E5}" destId="{2C755712-28C2-458E-BA42-8E0879BCF6DF}" srcOrd="0" destOrd="0" presId="urn:microsoft.com/office/officeart/2005/8/layout/hProcess9"/>
    <dgm:cxn modelId="{EDA952F4-EDBF-485A-9A49-48EC961C3449}" srcId="{BE1C1521-C310-4F57-A390-02D748163B50}" destId="{BFB3FC3E-9ADD-4C51-978C-2206C35263E5}" srcOrd="0" destOrd="0" parTransId="{0028A95A-B65F-433D-BD7A-B00E3DBCB0A8}" sibTransId="{04010F92-236C-4BF1-BF1E-A4DACCA4755F}"/>
    <dgm:cxn modelId="{E90A8972-17BB-4C02-AB41-0B07F5D4E42B}" type="presOf" srcId="{6138A690-1AEE-4CF8-98F5-D5EE73FA755B}" destId="{AA4CCF89-293B-418E-92C9-A002A199C680}" srcOrd="0" destOrd="0" presId="urn:microsoft.com/office/officeart/2005/8/layout/hProcess9"/>
    <dgm:cxn modelId="{9CC53839-F958-4EB5-AC62-592C401FA552}" srcId="{BE1C1521-C310-4F57-A390-02D748163B50}" destId="{6138A690-1AEE-4CF8-98F5-D5EE73FA755B}" srcOrd="2" destOrd="0" parTransId="{FAF025A6-A555-4903-8A4C-62C6695CFE46}" sibTransId="{C887856C-606B-414C-8242-5C70964EC5BF}"/>
    <dgm:cxn modelId="{246E1074-7C1D-4CAF-B36D-1CA4A04B9196}" type="presOf" srcId="{BE1C1521-C310-4F57-A390-02D748163B50}" destId="{119474F1-8548-4EC5-8436-C7D723B4369A}" srcOrd="0" destOrd="0" presId="urn:microsoft.com/office/officeart/2005/8/layout/hProcess9"/>
    <dgm:cxn modelId="{495DA4FB-908C-4FF9-BB39-454A13B3922D}" srcId="{BE1C1521-C310-4F57-A390-02D748163B50}" destId="{E00B609E-FDE7-401B-A3E4-024D3206F272}" srcOrd="1" destOrd="0" parTransId="{0DC81684-7B1C-482C-ACC5-C5A67BE648CB}" sibTransId="{6A4E463D-A9F9-4596-98F9-2B22EB107AB3}"/>
    <dgm:cxn modelId="{B57191EE-290A-466A-88F0-D36FF1002F78}" type="presParOf" srcId="{119474F1-8548-4EC5-8436-C7D723B4369A}" destId="{8BA61EF8-9356-4971-A6A5-33CF87F21EFA}" srcOrd="0" destOrd="0" presId="urn:microsoft.com/office/officeart/2005/8/layout/hProcess9"/>
    <dgm:cxn modelId="{D285CC13-B8A1-4748-A9A3-6B5E2B2BED68}" type="presParOf" srcId="{119474F1-8548-4EC5-8436-C7D723B4369A}" destId="{45ABBF09-B804-4FE9-BE60-2714B59ADE28}" srcOrd="1" destOrd="0" presId="urn:microsoft.com/office/officeart/2005/8/layout/hProcess9"/>
    <dgm:cxn modelId="{48FA94C5-8E5B-4D2D-9E06-A02A8D81B61D}" type="presParOf" srcId="{45ABBF09-B804-4FE9-BE60-2714B59ADE28}" destId="{2C755712-28C2-458E-BA42-8E0879BCF6DF}" srcOrd="0" destOrd="0" presId="urn:microsoft.com/office/officeart/2005/8/layout/hProcess9"/>
    <dgm:cxn modelId="{42437EFE-3019-49D0-9CC7-D3DB97F02B85}" type="presParOf" srcId="{45ABBF09-B804-4FE9-BE60-2714B59ADE28}" destId="{1CDCD920-CF76-456C-BBE1-76743D40B9E7}" srcOrd="1" destOrd="0" presId="urn:microsoft.com/office/officeart/2005/8/layout/hProcess9"/>
    <dgm:cxn modelId="{C5F8866E-2D58-4F6E-BB2A-A4DECC5CBBAC}" type="presParOf" srcId="{45ABBF09-B804-4FE9-BE60-2714B59ADE28}" destId="{3175A023-494C-4986-AC3F-BE51E01F0F46}" srcOrd="2" destOrd="0" presId="urn:microsoft.com/office/officeart/2005/8/layout/hProcess9"/>
    <dgm:cxn modelId="{2C10FBC8-E9CA-4972-9966-D2BA30C59952}" type="presParOf" srcId="{45ABBF09-B804-4FE9-BE60-2714B59ADE28}" destId="{EF040330-EA06-439D-A41F-C60D509E754E}" srcOrd="3" destOrd="0" presId="urn:microsoft.com/office/officeart/2005/8/layout/hProcess9"/>
    <dgm:cxn modelId="{A07573EA-851E-400B-8DAB-8C662D76B8C9}" type="presParOf" srcId="{45ABBF09-B804-4FE9-BE60-2714B59ADE28}" destId="{AA4CCF89-293B-418E-92C9-A002A199C68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77FF25-046F-4FDC-A8A3-9BDD9886A8FD}" type="doc">
      <dgm:prSet loTypeId="urn:microsoft.com/office/officeart/2005/8/layout/cycle6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5557C03A-DA9D-4CCB-A8ED-42C9C0E59CC3}">
      <dgm:prSet phldrT="[Text]" custT="1"/>
      <dgm:spPr/>
      <dgm:t>
        <a:bodyPr/>
        <a:lstStyle/>
        <a:p>
          <a:r>
            <a:rPr lang="en-US" sz="1600" b="1" smtClean="0">
              <a:latin typeface="Century Gothic" panose="020B0502020202020204" pitchFamily="34" charset="0"/>
              <a:cs typeface="Calibri Light" panose="020F0302020204030204" pitchFamily="34" charset="0"/>
            </a:rPr>
            <a:t>We create more peer roles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391819BC-8381-497B-AB5F-97192A8A6B81}" type="parTrans" cxnId="{EA37B945-64D7-49CD-8C16-BFB16B908DDE}">
      <dgm:prSet/>
      <dgm:spPr/>
      <dgm:t>
        <a:bodyPr/>
        <a:lstStyle/>
        <a:p>
          <a:endParaRPr lang="en-US"/>
        </a:p>
      </dgm:t>
    </dgm:pt>
    <dgm:pt modelId="{85EEF47B-B388-49C5-B4F1-6BCE326A1801}" type="sibTrans" cxnId="{EA37B945-64D7-49CD-8C16-BFB16B908DDE}">
      <dgm:prSet/>
      <dgm:spPr/>
      <dgm:t>
        <a:bodyPr/>
        <a:lstStyle/>
        <a:p>
          <a:endParaRPr lang="en-US"/>
        </a:p>
      </dgm:t>
    </dgm:pt>
    <dgm:pt modelId="{F73ECB0C-C52E-40A9-953C-B9E46444BDC5}">
      <dgm:prSet phldrT="[Text]" custT="1"/>
      <dgm:spPr/>
      <dgm:t>
        <a:bodyPr/>
        <a:lstStyle/>
        <a:p>
          <a:r>
            <a:rPr lang="en-US" sz="1600" b="1" smtClean="0">
              <a:latin typeface="Century Gothic" panose="020B0502020202020204" pitchFamily="34" charset="0"/>
              <a:cs typeface="Calibri Light" panose="020F0302020204030204" pitchFamily="34" charset="0"/>
            </a:rPr>
            <a:t>Peer roles are well-defined and effectively recruited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67352A19-721B-4855-AFB4-6A5489D4F07A}" type="parTrans" cxnId="{4EC2ECFB-2A34-4274-AB5D-CBFC1F42DEC4}">
      <dgm:prSet/>
      <dgm:spPr/>
      <dgm:t>
        <a:bodyPr/>
        <a:lstStyle/>
        <a:p>
          <a:endParaRPr lang="en-US"/>
        </a:p>
      </dgm:t>
    </dgm:pt>
    <dgm:pt modelId="{112810AC-9BA3-4720-A7DB-0C7253180D26}" type="sibTrans" cxnId="{4EC2ECFB-2A34-4274-AB5D-CBFC1F42DEC4}">
      <dgm:prSet/>
      <dgm:spPr/>
      <dgm:t>
        <a:bodyPr/>
        <a:lstStyle/>
        <a:p>
          <a:endParaRPr lang="en-US"/>
        </a:p>
      </dgm:t>
    </dgm:pt>
    <dgm:pt modelId="{4A678DC6-891F-49B2-8617-A545F23F2EAC}">
      <dgm:prSet phldrT="[Text]" custT="1"/>
      <dgm:spPr/>
      <dgm:t>
        <a:bodyPr/>
        <a:lstStyle/>
        <a:p>
          <a:r>
            <a:rPr lang="en-US" sz="1600" b="1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Training and Policy matches expectation of roles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FA7A7F14-F044-4952-BAA8-C36ADD32DA0F}" type="parTrans" cxnId="{5ED38E81-BA1B-4AD9-A7A0-5E3EA842A14F}">
      <dgm:prSet/>
      <dgm:spPr/>
      <dgm:t>
        <a:bodyPr/>
        <a:lstStyle/>
        <a:p>
          <a:endParaRPr lang="en-US"/>
        </a:p>
      </dgm:t>
    </dgm:pt>
    <dgm:pt modelId="{0F4396A7-2869-4DE3-A613-518475B849E1}" type="sibTrans" cxnId="{5ED38E81-BA1B-4AD9-A7A0-5E3EA842A14F}">
      <dgm:prSet/>
      <dgm:spPr/>
      <dgm:t>
        <a:bodyPr/>
        <a:lstStyle/>
        <a:p>
          <a:endParaRPr lang="en-US"/>
        </a:p>
      </dgm:t>
    </dgm:pt>
    <dgm:pt modelId="{D6626654-9D01-469E-B296-58A073D1C6D5}">
      <dgm:prSet phldrT="[Text]" custT="1"/>
      <dgm:spPr/>
      <dgm:t>
        <a:bodyPr/>
        <a:lstStyle/>
        <a:p>
          <a:r>
            <a:rPr lang="en-US" sz="1600" b="1" smtClean="0">
              <a:latin typeface="Century Gothic" panose="020B0502020202020204" pitchFamily="34" charset="0"/>
              <a:cs typeface="Calibri Light" panose="020F0302020204030204" pitchFamily="34" charset="0"/>
            </a:rPr>
            <a:t>Managers, peers and colleagues understand the role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F25D98EB-B8BC-4995-81D8-8FA34D9692CA}" type="parTrans" cxnId="{B8E62735-7AF0-46CC-BC62-39E219DC70EF}">
      <dgm:prSet/>
      <dgm:spPr/>
      <dgm:t>
        <a:bodyPr/>
        <a:lstStyle/>
        <a:p>
          <a:endParaRPr lang="en-US"/>
        </a:p>
      </dgm:t>
    </dgm:pt>
    <dgm:pt modelId="{D034725F-FBD8-41F0-8851-E5F63189D1E5}" type="sibTrans" cxnId="{B8E62735-7AF0-46CC-BC62-39E219DC70EF}">
      <dgm:prSet/>
      <dgm:spPr/>
      <dgm:t>
        <a:bodyPr/>
        <a:lstStyle/>
        <a:p>
          <a:endParaRPr lang="en-US"/>
        </a:p>
      </dgm:t>
    </dgm:pt>
    <dgm:pt modelId="{236084B6-8E02-48E2-8D8A-3C3A6E89C77E}">
      <dgm:prSet phldrT="[Text]" custT="1"/>
      <dgm:spPr/>
      <dgm:t>
        <a:bodyPr/>
        <a:lstStyle/>
        <a:p>
          <a:r>
            <a:rPr lang="en-US" sz="1600" b="1" smtClean="0">
              <a:latin typeface="Century Gothic" panose="020B0502020202020204" pitchFamily="34" charset="0"/>
              <a:cs typeface="Calibri Light" panose="020F0302020204030204" pitchFamily="34" charset="0"/>
            </a:rPr>
            <a:t>Peers thrive in their positions and add value for clients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87DC2DD6-FEBD-4C29-9A05-C8CEABA75C3D}" type="parTrans" cxnId="{BE1D9B0D-62D1-4215-847E-DA5BD6AE473A}">
      <dgm:prSet/>
      <dgm:spPr/>
      <dgm:t>
        <a:bodyPr/>
        <a:lstStyle/>
        <a:p>
          <a:endParaRPr lang="en-US"/>
        </a:p>
      </dgm:t>
    </dgm:pt>
    <dgm:pt modelId="{7E614863-7CE3-4B58-9366-2C18CB4AF82C}" type="sibTrans" cxnId="{BE1D9B0D-62D1-4215-847E-DA5BD6AE473A}">
      <dgm:prSet/>
      <dgm:spPr/>
      <dgm:t>
        <a:bodyPr/>
        <a:lstStyle/>
        <a:p>
          <a:endParaRPr lang="en-US"/>
        </a:p>
      </dgm:t>
    </dgm:pt>
    <dgm:pt modelId="{E85FCFE6-1A2C-46A5-83DB-9571643E1C73}">
      <dgm:prSet phldrT="[Text]" custT="1"/>
      <dgm:spPr/>
      <dgm:t>
        <a:bodyPr/>
        <a:lstStyle/>
        <a:p>
          <a:r>
            <a:rPr lang="en-US" sz="1600" b="1" smtClean="0">
              <a:latin typeface="Century Gothic" panose="020B0502020202020204" pitchFamily="34" charset="0"/>
              <a:cs typeface="Calibri Light" panose="020F0302020204030204" pitchFamily="34" charset="0"/>
            </a:rPr>
            <a:t>Stakeholders see the value of peer workers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836A06EC-6CFF-472E-B04B-B6091B1C2027}" type="parTrans" cxnId="{490089C1-391F-484F-B073-1F7E5D0BCB6B}">
      <dgm:prSet/>
      <dgm:spPr/>
      <dgm:t>
        <a:bodyPr/>
        <a:lstStyle/>
        <a:p>
          <a:endParaRPr lang="en-US"/>
        </a:p>
      </dgm:t>
    </dgm:pt>
    <dgm:pt modelId="{23E4A051-C8A7-4A4A-A11A-760B365C3956}" type="sibTrans" cxnId="{490089C1-391F-484F-B073-1F7E5D0BCB6B}">
      <dgm:prSet/>
      <dgm:spPr/>
      <dgm:t>
        <a:bodyPr/>
        <a:lstStyle/>
        <a:p>
          <a:endParaRPr lang="en-US"/>
        </a:p>
      </dgm:t>
    </dgm:pt>
    <dgm:pt modelId="{87ACCFAB-B2E8-4E21-B25C-10A9B65414B8}" type="pres">
      <dgm:prSet presAssocID="{9D77FF25-046F-4FDC-A8A3-9BDD9886A8F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581AE4-19B1-43E6-B19E-D4A4EC9DB485}" type="pres">
      <dgm:prSet presAssocID="{5557C03A-DA9D-4CCB-A8ED-42C9C0E59CC3}" presName="node" presStyleLbl="node1" presStyleIdx="0" presStyleCnt="6" custScaleX="379266" custScaleY="90542" custRadScaleRad="94142" custRadScaleInc="146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A515E2-1F88-4EAE-89EB-7B39038E787F}" type="pres">
      <dgm:prSet presAssocID="{5557C03A-DA9D-4CCB-A8ED-42C9C0E59CC3}" presName="spNode" presStyleCnt="0"/>
      <dgm:spPr/>
      <dgm:t>
        <a:bodyPr/>
        <a:lstStyle/>
        <a:p>
          <a:endParaRPr lang="en-US"/>
        </a:p>
      </dgm:t>
    </dgm:pt>
    <dgm:pt modelId="{EF431B7C-1C3E-402F-A54D-F5D98F195870}" type="pres">
      <dgm:prSet presAssocID="{85EEF47B-B388-49C5-B4F1-6BCE326A1801}" presName="sibTrans" presStyleLbl="sibTrans1D1" presStyleIdx="0" presStyleCnt="6"/>
      <dgm:spPr/>
      <dgm:t>
        <a:bodyPr/>
        <a:lstStyle/>
        <a:p>
          <a:endParaRPr lang="en-US"/>
        </a:p>
      </dgm:t>
    </dgm:pt>
    <dgm:pt modelId="{95AFF65A-43FB-4787-8A26-56EB72E6102C}" type="pres">
      <dgm:prSet presAssocID="{F73ECB0C-C52E-40A9-953C-B9E46444BDC5}" presName="node" presStyleLbl="node1" presStyleIdx="1" presStyleCnt="6" custScaleX="270448" custScaleY="151056" custRadScaleRad="147825" custRadScaleInc="841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0BE385-878A-4981-9661-9F7CBA33358F}" type="pres">
      <dgm:prSet presAssocID="{F73ECB0C-C52E-40A9-953C-B9E46444BDC5}" presName="spNode" presStyleCnt="0"/>
      <dgm:spPr/>
      <dgm:t>
        <a:bodyPr/>
        <a:lstStyle/>
        <a:p>
          <a:endParaRPr lang="en-US"/>
        </a:p>
      </dgm:t>
    </dgm:pt>
    <dgm:pt modelId="{48A1AA7B-4D8C-4CB7-AF6E-BA69694A8871}" type="pres">
      <dgm:prSet presAssocID="{112810AC-9BA3-4720-A7DB-0C7253180D26}" presName="sibTrans" presStyleLbl="sibTrans1D1" presStyleIdx="1" presStyleCnt="6"/>
      <dgm:spPr/>
      <dgm:t>
        <a:bodyPr/>
        <a:lstStyle/>
        <a:p>
          <a:endParaRPr lang="en-US"/>
        </a:p>
      </dgm:t>
    </dgm:pt>
    <dgm:pt modelId="{AF1B4AC0-79D7-47F0-8F1F-32098A750B04}" type="pres">
      <dgm:prSet presAssocID="{4A678DC6-891F-49B2-8617-A545F23F2EAC}" presName="node" presStyleLbl="node1" presStyleIdx="2" presStyleCnt="6" custScaleX="271505" custScaleY="143575" custRadScaleRad="149744" custRadScaleInc="-8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215E7E-09C2-42C3-91C0-AAB8BF1D8B36}" type="pres">
      <dgm:prSet presAssocID="{4A678DC6-891F-49B2-8617-A545F23F2EAC}" presName="spNode" presStyleCnt="0"/>
      <dgm:spPr/>
      <dgm:t>
        <a:bodyPr/>
        <a:lstStyle/>
        <a:p>
          <a:endParaRPr lang="en-US"/>
        </a:p>
      </dgm:t>
    </dgm:pt>
    <dgm:pt modelId="{101780E4-F20D-42D1-BC86-D47CC2435F0A}" type="pres">
      <dgm:prSet presAssocID="{0F4396A7-2869-4DE3-A613-518475B849E1}" presName="sibTrans" presStyleLbl="sibTrans1D1" presStyleIdx="2" presStyleCnt="6"/>
      <dgm:spPr/>
      <dgm:t>
        <a:bodyPr/>
        <a:lstStyle/>
        <a:p>
          <a:endParaRPr lang="en-US"/>
        </a:p>
      </dgm:t>
    </dgm:pt>
    <dgm:pt modelId="{78516D20-1ED6-4A82-9D1F-0B294EC8F380}" type="pres">
      <dgm:prSet presAssocID="{D6626654-9D01-469E-B296-58A073D1C6D5}" presName="node" presStyleLbl="node1" presStyleIdx="3" presStyleCnt="6" custScaleX="404816" custScaleY="121504" custRadScaleRad="109892" custRadScaleInc="-40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EECFE-7CB8-470F-913B-62A3628FC13A}" type="pres">
      <dgm:prSet presAssocID="{D6626654-9D01-469E-B296-58A073D1C6D5}" presName="spNode" presStyleCnt="0"/>
      <dgm:spPr/>
      <dgm:t>
        <a:bodyPr/>
        <a:lstStyle/>
        <a:p>
          <a:endParaRPr lang="en-US"/>
        </a:p>
      </dgm:t>
    </dgm:pt>
    <dgm:pt modelId="{AC21590F-210B-4AAB-B2B1-C1F5DE2B886E}" type="pres">
      <dgm:prSet presAssocID="{D034725F-FBD8-41F0-8851-E5F63189D1E5}" presName="sibTrans" presStyleLbl="sibTrans1D1" presStyleIdx="3" presStyleCnt="6"/>
      <dgm:spPr/>
      <dgm:t>
        <a:bodyPr/>
        <a:lstStyle/>
        <a:p>
          <a:endParaRPr lang="en-US"/>
        </a:p>
      </dgm:t>
    </dgm:pt>
    <dgm:pt modelId="{400C4D49-9209-4601-B3F7-073FC6F9FE9B}" type="pres">
      <dgm:prSet presAssocID="{236084B6-8E02-48E2-8D8A-3C3A6E89C77E}" presName="node" presStyleLbl="node1" presStyleIdx="4" presStyleCnt="6" custScaleX="294651" custScaleY="149078" custRadScaleRad="155698" custRadScaleInc="788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C0EAC6-C9A2-4CBF-B744-DBCFBEBB292B}" type="pres">
      <dgm:prSet presAssocID="{236084B6-8E02-48E2-8D8A-3C3A6E89C77E}" presName="spNode" presStyleCnt="0"/>
      <dgm:spPr/>
      <dgm:t>
        <a:bodyPr/>
        <a:lstStyle/>
        <a:p>
          <a:endParaRPr lang="en-US"/>
        </a:p>
      </dgm:t>
    </dgm:pt>
    <dgm:pt modelId="{6D8CCF03-265E-48D3-A9B9-386F36AA87A8}" type="pres">
      <dgm:prSet presAssocID="{7E614863-7CE3-4B58-9366-2C18CB4AF82C}" presName="sibTrans" presStyleLbl="sibTrans1D1" presStyleIdx="4" presStyleCnt="6"/>
      <dgm:spPr/>
      <dgm:t>
        <a:bodyPr/>
        <a:lstStyle/>
        <a:p>
          <a:endParaRPr lang="en-US"/>
        </a:p>
      </dgm:t>
    </dgm:pt>
    <dgm:pt modelId="{93EB219A-D97F-4F59-9E89-AFA1ACB19B70}" type="pres">
      <dgm:prSet presAssocID="{E85FCFE6-1A2C-46A5-83DB-9571643E1C73}" presName="node" presStyleLbl="node1" presStyleIdx="5" presStyleCnt="6" custScaleX="285864" custScaleY="155327" custRadScaleRad="154646" custRadScaleInc="-897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B3AA80-3955-415E-904B-F9D40A7B874C}" type="pres">
      <dgm:prSet presAssocID="{E85FCFE6-1A2C-46A5-83DB-9571643E1C73}" presName="spNode" presStyleCnt="0"/>
      <dgm:spPr/>
      <dgm:t>
        <a:bodyPr/>
        <a:lstStyle/>
        <a:p>
          <a:endParaRPr lang="en-US"/>
        </a:p>
      </dgm:t>
    </dgm:pt>
    <dgm:pt modelId="{9FAB5719-1493-4C61-8EB6-BF48D1B6303B}" type="pres">
      <dgm:prSet presAssocID="{23E4A051-C8A7-4A4A-A11A-760B365C3956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378F2F60-606D-4F17-A7E3-D257D6DD66E0}" type="presOf" srcId="{D6626654-9D01-469E-B296-58A073D1C6D5}" destId="{78516D20-1ED6-4A82-9D1F-0B294EC8F380}" srcOrd="0" destOrd="0" presId="urn:microsoft.com/office/officeart/2005/8/layout/cycle6"/>
    <dgm:cxn modelId="{75F7488E-72E7-4B45-9530-3121C4D3A49F}" type="presOf" srcId="{9D77FF25-046F-4FDC-A8A3-9BDD9886A8FD}" destId="{87ACCFAB-B2E8-4E21-B25C-10A9B65414B8}" srcOrd="0" destOrd="0" presId="urn:microsoft.com/office/officeart/2005/8/layout/cycle6"/>
    <dgm:cxn modelId="{F734E889-0508-49AF-BA61-E1E0049CE0E8}" type="presOf" srcId="{E85FCFE6-1A2C-46A5-83DB-9571643E1C73}" destId="{93EB219A-D97F-4F59-9E89-AFA1ACB19B70}" srcOrd="0" destOrd="0" presId="urn:microsoft.com/office/officeart/2005/8/layout/cycle6"/>
    <dgm:cxn modelId="{E913C456-81A0-4AE7-819D-0EB06B30643B}" type="presOf" srcId="{0F4396A7-2869-4DE3-A613-518475B849E1}" destId="{101780E4-F20D-42D1-BC86-D47CC2435F0A}" srcOrd="0" destOrd="0" presId="urn:microsoft.com/office/officeart/2005/8/layout/cycle6"/>
    <dgm:cxn modelId="{65A64E38-BD25-46E7-B2C4-D0E3A5FC67F1}" type="presOf" srcId="{7E614863-7CE3-4B58-9366-2C18CB4AF82C}" destId="{6D8CCF03-265E-48D3-A9B9-386F36AA87A8}" srcOrd="0" destOrd="0" presId="urn:microsoft.com/office/officeart/2005/8/layout/cycle6"/>
    <dgm:cxn modelId="{4EC2ECFB-2A34-4274-AB5D-CBFC1F42DEC4}" srcId="{9D77FF25-046F-4FDC-A8A3-9BDD9886A8FD}" destId="{F73ECB0C-C52E-40A9-953C-B9E46444BDC5}" srcOrd="1" destOrd="0" parTransId="{67352A19-721B-4855-AFB4-6A5489D4F07A}" sibTransId="{112810AC-9BA3-4720-A7DB-0C7253180D26}"/>
    <dgm:cxn modelId="{AACB2173-BFBB-48CC-AD29-9745D3D33A47}" type="presOf" srcId="{F73ECB0C-C52E-40A9-953C-B9E46444BDC5}" destId="{95AFF65A-43FB-4787-8A26-56EB72E6102C}" srcOrd="0" destOrd="0" presId="urn:microsoft.com/office/officeart/2005/8/layout/cycle6"/>
    <dgm:cxn modelId="{05EC0168-05CF-4463-B97D-E810C4733E35}" type="presOf" srcId="{112810AC-9BA3-4720-A7DB-0C7253180D26}" destId="{48A1AA7B-4D8C-4CB7-AF6E-BA69694A8871}" srcOrd="0" destOrd="0" presId="urn:microsoft.com/office/officeart/2005/8/layout/cycle6"/>
    <dgm:cxn modelId="{BE1D9B0D-62D1-4215-847E-DA5BD6AE473A}" srcId="{9D77FF25-046F-4FDC-A8A3-9BDD9886A8FD}" destId="{236084B6-8E02-48E2-8D8A-3C3A6E89C77E}" srcOrd="4" destOrd="0" parTransId="{87DC2DD6-FEBD-4C29-9A05-C8CEABA75C3D}" sibTransId="{7E614863-7CE3-4B58-9366-2C18CB4AF82C}"/>
    <dgm:cxn modelId="{128EAE74-9085-4AE6-86DB-C61BC677D467}" type="presOf" srcId="{236084B6-8E02-48E2-8D8A-3C3A6E89C77E}" destId="{400C4D49-9209-4601-B3F7-073FC6F9FE9B}" srcOrd="0" destOrd="0" presId="urn:microsoft.com/office/officeart/2005/8/layout/cycle6"/>
    <dgm:cxn modelId="{490089C1-391F-484F-B073-1F7E5D0BCB6B}" srcId="{9D77FF25-046F-4FDC-A8A3-9BDD9886A8FD}" destId="{E85FCFE6-1A2C-46A5-83DB-9571643E1C73}" srcOrd="5" destOrd="0" parTransId="{836A06EC-6CFF-472E-B04B-B6091B1C2027}" sibTransId="{23E4A051-C8A7-4A4A-A11A-760B365C3956}"/>
    <dgm:cxn modelId="{5ED38E81-BA1B-4AD9-A7A0-5E3EA842A14F}" srcId="{9D77FF25-046F-4FDC-A8A3-9BDD9886A8FD}" destId="{4A678DC6-891F-49B2-8617-A545F23F2EAC}" srcOrd="2" destOrd="0" parTransId="{FA7A7F14-F044-4952-BAA8-C36ADD32DA0F}" sibTransId="{0F4396A7-2869-4DE3-A613-518475B849E1}"/>
    <dgm:cxn modelId="{D65A060C-6DE7-4A8A-87A3-C8A195EE11E7}" type="presOf" srcId="{4A678DC6-891F-49B2-8617-A545F23F2EAC}" destId="{AF1B4AC0-79D7-47F0-8F1F-32098A750B04}" srcOrd="0" destOrd="0" presId="urn:microsoft.com/office/officeart/2005/8/layout/cycle6"/>
    <dgm:cxn modelId="{B8E62735-7AF0-46CC-BC62-39E219DC70EF}" srcId="{9D77FF25-046F-4FDC-A8A3-9BDD9886A8FD}" destId="{D6626654-9D01-469E-B296-58A073D1C6D5}" srcOrd="3" destOrd="0" parTransId="{F25D98EB-B8BC-4995-81D8-8FA34D9692CA}" sibTransId="{D034725F-FBD8-41F0-8851-E5F63189D1E5}"/>
    <dgm:cxn modelId="{EA37B945-64D7-49CD-8C16-BFB16B908DDE}" srcId="{9D77FF25-046F-4FDC-A8A3-9BDD9886A8FD}" destId="{5557C03A-DA9D-4CCB-A8ED-42C9C0E59CC3}" srcOrd="0" destOrd="0" parTransId="{391819BC-8381-497B-AB5F-97192A8A6B81}" sibTransId="{85EEF47B-B388-49C5-B4F1-6BCE326A1801}"/>
    <dgm:cxn modelId="{68A9F4F3-76F5-4D37-AC23-F5FB3CA1FC24}" type="presOf" srcId="{85EEF47B-B388-49C5-B4F1-6BCE326A1801}" destId="{EF431B7C-1C3E-402F-A54D-F5D98F195870}" srcOrd="0" destOrd="0" presId="urn:microsoft.com/office/officeart/2005/8/layout/cycle6"/>
    <dgm:cxn modelId="{677BED69-D3F3-4000-AD5F-D590C0FB22E8}" type="presOf" srcId="{5557C03A-DA9D-4CCB-A8ED-42C9C0E59CC3}" destId="{D2581AE4-19B1-43E6-B19E-D4A4EC9DB485}" srcOrd="0" destOrd="0" presId="urn:microsoft.com/office/officeart/2005/8/layout/cycle6"/>
    <dgm:cxn modelId="{0F983887-D1DB-4E74-A88E-4C502DEF0314}" type="presOf" srcId="{D034725F-FBD8-41F0-8851-E5F63189D1E5}" destId="{AC21590F-210B-4AAB-B2B1-C1F5DE2B886E}" srcOrd="0" destOrd="0" presId="urn:microsoft.com/office/officeart/2005/8/layout/cycle6"/>
    <dgm:cxn modelId="{6C526C13-152C-478D-8C2D-9FD7DA4D3B10}" type="presOf" srcId="{23E4A051-C8A7-4A4A-A11A-760B365C3956}" destId="{9FAB5719-1493-4C61-8EB6-BF48D1B6303B}" srcOrd="0" destOrd="0" presId="urn:microsoft.com/office/officeart/2005/8/layout/cycle6"/>
    <dgm:cxn modelId="{F4A16804-2143-4771-967C-159B14A0F8AD}" type="presParOf" srcId="{87ACCFAB-B2E8-4E21-B25C-10A9B65414B8}" destId="{D2581AE4-19B1-43E6-B19E-D4A4EC9DB485}" srcOrd="0" destOrd="0" presId="urn:microsoft.com/office/officeart/2005/8/layout/cycle6"/>
    <dgm:cxn modelId="{91314D17-B71A-4CAF-80FA-4D46CA88505D}" type="presParOf" srcId="{87ACCFAB-B2E8-4E21-B25C-10A9B65414B8}" destId="{69A515E2-1F88-4EAE-89EB-7B39038E787F}" srcOrd="1" destOrd="0" presId="urn:microsoft.com/office/officeart/2005/8/layout/cycle6"/>
    <dgm:cxn modelId="{F33CFC4B-F3A6-4442-9786-EADC71B338E5}" type="presParOf" srcId="{87ACCFAB-B2E8-4E21-B25C-10A9B65414B8}" destId="{EF431B7C-1C3E-402F-A54D-F5D98F195870}" srcOrd="2" destOrd="0" presId="urn:microsoft.com/office/officeart/2005/8/layout/cycle6"/>
    <dgm:cxn modelId="{BC08B367-82E1-4346-9CFB-92D37E63CE8A}" type="presParOf" srcId="{87ACCFAB-B2E8-4E21-B25C-10A9B65414B8}" destId="{95AFF65A-43FB-4787-8A26-56EB72E6102C}" srcOrd="3" destOrd="0" presId="urn:microsoft.com/office/officeart/2005/8/layout/cycle6"/>
    <dgm:cxn modelId="{8B6EEB4B-6627-4A22-B912-CB32D0442DCD}" type="presParOf" srcId="{87ACCFAB-B2E8-4E21-B25C-10A9B65414B8}" destId="{760BE385-878A-4981-9661-9F7CBA33358F}" srcOrd="4" destOrd="0" presId="urn:microsoft.com/office/officeart/2005/8/layout/cycle6"/>
    <dgm:cxn modelId="{526DEE69-36CB-4FAA-8C00-C15631DD8FF0}" type="presParOf" srcId="{87ACCFAB-B2E8-4E21-B25C-10A9B65414B8}" destId="{48A1AA7B-4D8C-4CB7-AF6E-BA69694A8871}" srcOrd="5" destOrd="0" presId="urn:microsoft.com/office/officeart/2005/8/layout/cycle6"/>
    <dgm:cxn modelId="{A478ACCC-09E5-46E5-BDF7-1D516C3B41BB}" type="presParOf" srcId="{87ACCFAB-B2E8-4E21-B25C-10A9B65414B8}" destId="{AF1B4AC0-79D7-47F0-8F1F-32098A750B04}" srcOrd="6" destOrd="0" presId="urn:microsoft.com/office/officeart/2005/8/layout/cycle6"/>
    <dgm:cxn modelId="{4B17485D-B407-42AB-B5DA-F184A30A2872}" type="presParOf" srcId="{87ACCFAB-B2E8-4E21-B25C-10A9B65414B8}" destId="{BE215E7E-09C2-42C3-91C0-AAB8BF1D8B36}" srcOrd="7" destOrd="0" presId="urn:microsoft.com/office/officeart/2005/8/layout/cycle6"/>
    <dgm:cxn modelId="{DB413E3D-1D2C-4486-B23E-137C86FF0217}" type="presParOf" srcId="{87ACCFAB-B2E8-4E21-B25C-10A9B65414B8}" destId="{101780E4-F20D-42D1-BC86-D47CC2435F0A}" srcOrd="8" destOrd="0" presId="urn:microsoft.com/office/officeart/2005/8/layout/cycle6"/>
    <dgm:cxn modelId="{2D74C96C-92EF-41BE-BD09-3974D7852F5E}" type="presParOf" srcId="{87ACCFAB-B2E8-4E21-B25C-10A9B65414B8}" destId="{78516D20-1ED6-4A82-9D1F-0B294EC8F380}" srcOrd="9" destOrd="0" presId="urn:microsoft.com/office/officeart/2005/8/layout/cycle6"/>
    <dgm:cxn modelId="{9BAA79CD-A613-4EED-822B-B1D6C46182CE}" type="presParOf" srcId="{87ACCFAB-B2E8-4E21-B25C-10A9B65414B8}" destId="{28BEECFE-7CB8-470F-913B-62A3628FC13A}" srcOrd="10" destOrd="0" presId="urn:microsoft.com/office/officeart/2005/8/layout/cycle6"/>
    <dgm:cxn modelId="{9EF71AA4-8125-4440-87FC-FBF7D9CFED89}" type="presParOf" srcId="{87ACCFAB-B2E8-4E21-B25C-10A9B65414B8}" destId="{AC21590F-210B-4AAB-B2B1-C1F5DE2B886E}" srcOrd="11" destOrd="0" presId="urn:microsoft.com/office/officeart/2005/8/layout/cycle6"/>
    <dgm:cxn modelId="{45082FDD-15D3-41BA-8CFA-5BE35E7AF733}" type="presParOf" srcId="{87ACCFAB-B2E8-4E21-B25C-10A9B65414B8}" destId="{400C4D49-9209-4601-B3F7-073FC6F9FE9B}" srcOrd="12" destOrd="0" presId="urn:microsoft.com/office/officeart/2005/8/layout/cycle6"/>
    <dgm:cxn modelId="{8C1030C2-E04C-4B54-935A-A445636405E8}" type="presParOf" srcId="{87ACCFAB-B2E8-4E21-B25C-10A9B65414B8}" destId="{EAC0EAC6-C9A2-4CBF-B744-DBCFBEBB292B}" srcOrd="13" destOrd="0" presId="urn:microsoft.com/office/officeart/2005/8/layout/cycle6"/>
    <dgm:cxn modelId="{25D7E158-5A11-460E-B840-4C103C00AF9C}" type="presParOf" srcId="{87ACCFAB-B2E8-4E21-B25C-10A9B65414B8}" destId="{6D8CCF03-265E-48D3-A9B9-386F36AA87A8}" srcOrd="14" destOrd="0" presId="urn:microsoft.com/office/officeart/2005/8/layout/cycle6"/>
    <dgm:cxn modelId="{032E7F61-F239-4CE0-A792-FC4EABB76ECE}" type="presParOf" srcId="{87ACCFAB-B2E8-4E21-B25C-10A9B65414B8}" destId="{93EB219A-D97F-4F59-9E89-AFA1ACB19B70}" srcOrd="15" destOrd="0" presId="urn:microsoft.com/office/officeart/2005/8/layout/cycle6"/>
    <dgm:cxn modelId="{2FAF1668-ADAE-4E3A-A1FA-9C671212EAAE}" type="presParOf" srcId="{87ACCFAB-B2E8-4E21-B25C-10A9B65414B8}" destId="{48B3AA80-3955-415E-904B-F9D40A7B874C}" srcOrd="16" destOrd="0" presId="urn:microsoft.com/office/officeart/2005/8/layout/cycle6"/>
    <dgm:cxn modelId="{9F8FCE9B-7919-4BF5-BDA0-32C1F6E1643C}" type="presParOf" srcId="{87ACCFAB-B2E8-4E21-B25C-10A9B65414B8}" destId="{9FAB5719-1493-4C61-8EB6-BF48D1B6303B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77FF25-046F-4FDC-A8A3-9BDD9886A8FD}" type="doc">
      <dgm:prSet loTypeId="urn:microsoft.com/office/officeart/2005/8/layout/cycle6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5557C03A-DA9D-4CCB-A8ED-42C9C0E59CC3}">
      <dgm:prSet phldrT="[Text]" custT="1"/>
      <dgm:spPr/>
      <dgm:t>
        <a:bodyPr/>
        <a:lstStyle/>
        <a:p>
          <a:r>
            <a:rPr lang="en-US" sz="1600" b="1" smtClean="0">
              <a:latin typeface="Century Gothic" panose="020B0502020202020204" pitchFamily="34" charset="0"/>
              <a:cs typeface="Calibri Light" panose="020F0302020204030204" pitchFamily="34" charset="0"/>
            </a:rPr>
            <a:t>We create more peer roles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391819BC-8381-497B-AB5F-97192A8A6B81}" type="parTrans" cxnId="{EA37B945-64D7-49CD-8C16-BFB16B908DDE}">
      <dgm:prSet/>
      <dgm:spPr/>
      <dgm:t>
        <a:bodyPr/>
        <a:lstStyle/>
        <a:p>
          <a:endParaRPr lang="en-US"/>
        </a:p>
      </dgm:t>
    </dgm:pt>
    <dgm:pt modelId="{85EEF47B-B388-49C5-B4F1-6BCE326A1801}" type="sibTrans" cxnId="{EA37B945-64D7-49CD-8C16-BFB16B908DDE}">
      <dgm:prSet/>
      <dgm:spPr/>
      <dgm:t>
        <a:bodyPr/>
        <a:lstStyle/>
        <a:p>
          <a:endParaRPr lang="en-US"/>
        </a:p>
      </dgm:t>
    </dgm:pt>
    <dgm:pt modelId="{F73ECB0C-C52E-40A9-953C-B9E46444BDC5}">
      <dgm:prSet phldrT="[Text]" custT="1"/>
      <dgm:spPr/>
      <dgm:t>
        <a:bodyPr/>
        <a:lstStyle/>
        <a:p>
          <a:r>
            <a:rPr lang="en-US" sz="1600" b="1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Peer roles are poorly defined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67352A19-721B-4855-AFB4-6A5489D4F07A}" type="parTrans" cxnId="{4EC2ECFB-2A34-4274-AB5D-CBFC1F42DEC4}">
      <dgm:prSet/>
      <dgm:spPr/>
      <dgm:t>
        <a:bodyPr/>
        <a:lstStyle/>
        <a:p>
          <a:endParaRPr lang="en-US"/>
        </a:p>
      </dgm:t>
    </dgm:pt>
    <dgm:pt modelId="{112810AC-9BA3-4720-A7DB-0C7253180D26}" type="sibTrans" cxnId="{4EC2ECFB-2A34-4274-AB5D-CBFC1F42DEC4}">
      <dgm:prSet/>
      <dgm:spPr/>
      <dgm:t>
        <a:bodyPr/>
        <a:lstStyle/>
        <a:p>
          <a:endParaRPr lang="en-US"/>
        </a:p>
      </dgm:t>
    </dgm:pt>
    <dgm:pt modelId="{4A678DC6-891F-49B2-8617-A545F23F2EAC}">
      <dgm:prSet phldrT="[Text]" custT="1"/>
      <dgm:spPr/>
      <dgm:t>
        <a:bodyPr/>
        <a:lstStyle/>
        <a:p>
          <a:r>
            <a:rPr lang="en-US" sz="1600" b="1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Training and Policy contradicts realities of the role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FA7A7F14-F044-4952-BAA8-C36ADD32DA0F}" type="parTrans" cxnId="{5ED38E81-BA1B-4AD9-A7A0-5E3EA842A14F}">
      <dgm:prSet/>
      <dgm:spPr/>
      <dgm:t>
        <a:bodyPr/>
        <a:lstStyle/>
        <a:p>
          <a:endParaRPr lang="en-US"/>
        </a:p>
      </dgm:t>
    </dgm:pt>
    <dgm:pt modelId="{0F4396A7-2869-4DE3-A613-518475B849E1}" type="sibTrans" cxnId="{5ED38E81-BA1B-4AD9-A7A0-5E3EA842A14F}">
      <dgm:prSet/>
      <dgm:spPr/>
      <dgm:t>
        <a:bodyPr/>
        <a:lstStyle/>
        <a:p>
          <a:endParaRPr lang="en-US"/>
        </a:p>
      </dgm:t>
    </dgm:pt>
    <dgm:pt modelId="{D6626654-9D01-469E-B296-58A073D1C6D5}">
      <dgm:prSet phldrT="[Text]" custT="1"/>
      <dgm:spPr/>
      <dgm:t>
        <a:bodyPr/>
        <a:lstStyle/>
        <a:p>
          <a:r>
            <a:rPr lang="en-US" sz="1600" b="1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Managers, peers and colleagues disagree on what the role is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F25D98EB-B8BC-4995-81D8-8FA34D9692CA}" type="parTrans" cxnId="{B8E62735-7AF0-46CC-BC62-39E219DC70EF}">
      <dgm:prSet/>
      <dgm:spPr/>
      <dgm:t>
        <a:bodyPr/>
        <a:lstStyle/>
        <a:p>
          <a:endParaRPr lang="en-US"/>
        </a:p>
      </dgm:t>
    </dgm:pt>
    <dgm:pt modelId="{D034725F-FBD8-41F0-8851-E5F63189D1E5}" type="sibTrans" cxnId="{B8E62735-7AF0-46CC-BC62-39E219DC70EF}">
      <dgm:prSet/>
      <dgm:spPr/>
      <dgm:t>
        <a:bodyPr/>
        <a:lstStyle/>
        <a:p>
          <a:endParaRPr lang="en-US"/>
        </a:p>
      </dgm:t>
    </dgm:pt>
    <dgm:pt modelId="{236084B6-8E02-48E2-8D8A-3C3A6E89C77E}">
      <dgm:prSet phldrT="[Text]" custT="1"/>
      <dgm:spPr/>
      <dgm:t>
        <a:bodyPr/>
        <a:lstStyle/>
        <a:p>
          <a:r>
            <a:rPr lang="en-US" sz="1600" b="1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High turnover of peers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87DC2DD6-FEBD-4C29-9A05-C8CEABA75C3D}" type="parTrans" cxnId="{BE1D9B0D-62D1-4215-847E-DA5BD6AE473A}">
      <dgm:prSet/>
      <dgm:spPr/>
      <dgm:t>
        <a:bodyPr/>
        <a:lstStyle/>
        <a:p>
          <a:endParaRPr lang="en-US"/>
        </a:p>
      </dgm:t>
    </dgm:pt>
    <dgm:pt modelId="{7E614863-7CE3-4B58-9366-2C18CB4AF82C}" type="sibTrans" cxnId="{BE1D9B0D-62D1-4215-847E-DA5BD6AE473A}">
      <dgm:prSet/>
      <dgm:spPr/>
      <dgm:t>
        <a:bodyPr/>
        <a:lstStyle/>
        <a:p>
          <a:endParaRPr lang="en-US"/>
        </a:p>
      </dgm:t>
    </dgm:pt>
    <dgm:pt modelId="{E85FCFE6-1A2C-46A5-83DB-9571643E1C73}">
      <dgm:prSet phldrT="[Text]" custT="1"/>
      <dgm:spPr/>
      <dgm:t>
        <a:bodyPr/>
        <a:lstStyle/>
        <a:p>
          <a:r>
            <a:rPr lang="en-US" sz="1600" b="1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Stakeholders see peer workers as a liability</a:t>
          </a:r>
          <a:endParaRPr lang="en-US" sz="1600" b="1" dirty="0">
            <a:latin typeface="Century Gothic" panose="020B0502020202020204" pitchFamily="34" charset="0"/>
            <a:cs typeface="Calibri Light" panose="020F0302020204030204" pitchFamily="34" charset="0"/>
          </a:endParaRPr>
        </a:p>
      </dgm:t>
    </dgm:pt>
    <dgm:pt modelId="{836A06EC-6CFF-472E-B04B-B6091B1C2027}" type="parTrans" cxnId="{490089C1-391F-484F-B073-1F7E5D0BCB6B}">
      <dgm:prSet/>
      <dgm:spPr/>
      <dgm:t>
        <a:bodyPr/>
        <a:lstStyle/>
        <a:p>
          <a:endParaRPr lang="en-US"/>
        </a:p>
      </dgm:t>
    </dgm:pt>
    <dgm:pt modelId="{23E4A051-C8A7-4A4A-A11A-760B365C3956}" type="sibTrans" cxnId="{490089C1-391F-484F-B073-1F7E5D0BCB6B}">
      <dgm:prSet/>
      <dgm:spPr/>
      <dgm:t>
        <a:bodyPr/>
        <a:lstStyle/>
        <a:p>
          <a:endParaRPr lang="en-US"/>
        </a:p>
      </dgm:t>
    </dgm:pt>
    <dgm:pt modelId="{87ACCFAB-B2E8-4E21-B25C-10A9B65414B8}" type="pres">
      <dgm:prSet presAssocID="{9D77FF25-046F-4FDC-A8A3-9BDD9886A8F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581AE4-19B1-43E6-B19E-D4A4EC9DB485}" type="pres">
      <dgm:prSet presAssocID="{5557C03A-DA9D-4CCB-A8ED-42C9C0E59CC3}" presName="node" presStyleLbl="node1" presStyleIdx="0" presStyleCnt="6" custScaleX="379266" custScaleY="90542" custRadScaleRad="94142" custRadScaleInc="146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A515E2-1F88-4EAE-89EB-7B39038E787F}" type="pres">
      <dgm:prSet presAssocID="{5557C03A-DA9D-4CCB-A8ED-42C9C0E59CC3}" presName="spNode" presStyleCnt="0"/>
      <dgm:spPr/>
      <dgm:t>
        <a:bodyPr/>
        <a:lstStyle/>
        <a:p>
          <a:endParaRPr lang="en-US"/>
        </a:p>
      </dgm:t>
    </dgm:pt>
    <dgm:pt modelId="{EF431B7C-1C3E-402F-A54D-F5D98F195870}" type="pres">
      <dgm:prSet presAssocID="{85EEF47B-B388-49C5-B4F1-6BCE326A1801}" presName="sibTrans" presStyleLbl="sibTrans1D1" presStyleIdx="0" presStyleCnt="6"/>
      <dgm:spPr/>
      <dgm:t>
        <a:bodyPr/>
        <a:lstStyle/>
        <a:p>
          <a:endParaRPr lang="en-US"/>
        </a:p>
      </dgm:t>
    </dgm:pt>
    <dgm:pt modelId="{95AFF65A-43FB-4787-8A26-56EB72E6102C}" type="pres">
      <dgm:prSet presAssocID="{F73ECB0C-C52E-40A9-953C-B9E46444BDC5}" presName="node" presStyleLbl="node1" presStyleIdx="1" presStyleCnt="6" custScaleX="270448" custScaleY="151056" custRadScaleRad="147825" custRadScaleInc="841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0BE385-878A-4981-9661-9F7CBA33358F}" type="pres">
      <dgm:prSet presAssocID="{F73ECB0C-C52E-40A9-953C-B9E46444BDC5}" presName="spNode" presStyleCnt="0"/>
      <dgm:spPr/>
      <dgm:t>
        <a:bodyPr/>
        <a:lstStyle/>
        <a:p>
          <a:endParaRPr lang="en-US"/>
        </a:p>
      </dgm:t>
    </dgm:pt>
    <dgm:pt modelId="{48A1AA7B-4D8C-4CB7-AF6E-BA69694A8871}" type="pres">
      <dgm:prSet presAssocID="{112810AC-9BA3-4720-A7DB-0C7253180D26}" presName="sibTrans" presStyleLbl="sibTrans1D1" presStyleIdx="1" presStyleCnt="6"/>
      <dgm:spPr/>
      <dgm:t>
        <a:bodyPr/>
        <a:lstStyle/>
        <a:p>
          <a:endParaRPr lang="en-US"/>
        </a:p>
      </dgm:t>
    </dgm:pt>
    <dgm:pt modelId="{AF1B4AC0-79D7-47F0-8F1F-32098A750B04}" type="pres">
      <dgm:prSet presAssocID="{4A678DC6-891F-49B2-8617-A545F23F2EAC}" presName="node" presStyleLbl="node1" presStyleIdx="2" presStyleCnt="6" custScaleX="271505" custScaleY="143575" custRadScaleRad="149744" custRadScaleInc="-8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215E7E-09C2-42C3-91C0-AAB8BF1D8B36}" type="pres">
      <dgm:prSet presAssocID="{4A678DC6-891F-49B2-8617-A545F23F2EAC}" presName="spNode" presStyleCnt="0"/>
      <dgm:spPr/>
      <dgm:t>
        <a:bodyPr/>
        <a:lstStyle/>
        <a:p>
          <a:endParaRPr lang="en-US"/>
        </a:p>
      </dgm:t>
    </dgm:pt>
    <dgm:pt modelId="{101780E4-F20D-42D1-BC86-D47CC2435F0A}" type="pres">
      <dgm:prSet presAssocID="{0F4396A7-2869-4DE3-A613-518475B849E1}" presName="sibTrans" presStyleLbl="sibTrans1D1" presStyleIdx="2" presStyleCnt="6"/>
      <dgm:spPr/>
      <dgm:t>
        <a:bodyPr/>
        <a:lstStyle/>
        <a:p>
          <a:endParaRPr lang="en-US"/>
        </a:p>
      </dgm:t>
    </dgm:pt>
    <dgm:pt modelId="{78516D20-1ED6-4A82-9D1F-0B294EC8F380}" type="pres">
      <dgm:prSet presAssocID="{D6626654-9D01-469E-B296-58A073D1C6D5}" presName="node" presStyleLbl="node1" presStyleIdx="3" presStyleCnt="6" custScaleX="404816" custScaleY="121504" custRadScaleRad="109892" custRadScaleInc="-40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EECFE-7CB8-470F-913B-62A3628FC13A}" type="pres">
      <dgm:prSet presAssocID="{D6626654-9D01-469E-B296-58A073D1C6D5}" presName="spNode" presStyleCnt="0"/>
      <dgm:spPr/>
      <dgm:t>
        <a:bodyPr/>
        <a:lstStyle/>
        <a:p>
          <a:endParaRPr lang="en-US"/>
        </a:p>
      </dgm:t>
    </dgm:pt>
    <dgm:pt modelId="{AC21590F-210B-4AAB-B2B1-C1F5DE2B886E}" type="pres">
      <dgm:prSet presAssocID="{D034725F-FBD8-41F0-8851-E5F63189D1E5}" presName="sibTrans" presStyleLbl="sibTrans1D1" presStyleIdx="3" presStyleCnt="6"/>
      <dgm:spPr/>
      <dgm:t>
        <a:bodyPr/>
        <a:lstStyle/>
        <a:p>
          <a:endParaRPr lang="en-US"/>
        </a:p>
      </dgm:t>
    </dgm:pt>
    <dgm:pt modelId="{400C4D49-9209-4601-B3F7-073FC6F9FE9B}" type="pres">
      <dgm:prSet presAssocID="{236084B6-8E02-48E2-8D8A-3C3A6E89C77E}" presName="node" presStyleLbl="node1" presStyleIdx="4" presStyleCnt="6" custScaleX="294651" custScaleY="149078" custRadScaleRad="155698" custRadScaleInc="788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C0EAC6-C9A2-4CBF-B744-DBCFBEBB292B}" type="pres">
      <dgm:prSet presAssocID="{236084B6-8E02-48E2-8D8A-3C3A6E89C77E}" presName="spNode" presStyleCnt="0"/>
      <dgm:spPr/>
      <dgm:t>
        <a:bodyPr/>
        <a:lstStyle/>
        <a:p>
          <a:endParaRPr lang="en-US"/>
        </a:p>
      </dgm:t>
    </dgm:pt>
    <dgm:pt modelId="{6D8CCF03-265E-48D3-A9B9-386F36AA87A8}" type="pres">
      <dgm:prSet presAssocID="{7E614863-7CE3-4B58-9366-2C18CB4AF82C}" presName="sibTrans" presStyleLbl="sibTrans1D1" presStyleIdx="4" presStyleCnt="6"/>
      <dgm:spPr/>
      <dgm:t>
        <a:bodyPr/>
        <a:lstStyle/>
        <a:p>
          <a:endParaRPr lang="en-US"/>
        </a:p>
      </dgm:t>
    </dgm:pt>
    <dgm:pt modelId="{93EB219A-D97F-4F59-9E89-AFA1ACB19B70}" type="pres">
      <dgm:prSet presAssocID="{E85FCFE6-1A2C-46A5-83DB-9571643E1C73}" presName="node" presStyleLbl="node1" presStyleIdx="5" presStyleCnt="6" custScaleX="285864" custScaleY="155327" custRadScaleRad="154646" custRadScaleInc="-897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B3AA80-3955-415E-904B-F9D40A7B874C}" type="pres">
      <dgm:prSet presAssocID="{E85FCFE6-1A2C-46A5-83DB-9571643E1C73}" presName="spNode" presStyleCnt="0"/>
      <dgm:spPr/>
      <dgm:t>
        <a:bodyPr/>
        <a:lstStyle/>
        <a:p>
          <a:endParaRPr lang="en-US"/>
        </a:p>
      </dgm:t>
    </dgm:pt>
    <dgm:pt modelId="{9FAB5719-1493-4C61-8EB6-BF48D1B6303B}" type="pres">
      <dgm:prSet presAssocID="{23E4A051-C8A7-4A4A-A11A-760B365C3956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378F2F60-606D-4F17-A7E3-D257D6DD66E0}" type="presOf" srcId="{D6626654-9D01-469E-B296-58A073D1C6D5}" destId="{78516D20-1ED6-4A82-9D1F-0B294EC8F380}" srcOrd="0" destOrd="0" presId="urn:microsoft.com/office/officeart/2005/8/layout/cycle6"/>
    <dgm:cxn modelId="{75F7488E-72E7-4B45-9530-3121C4D3A49F}" type="presOf" srcId="{9D77FF25-046F-4FDC-A8A3-9BDD9886A8FD}" destId="{87ACCFAB-B2E8-4E21-B25C-10A9B65414B8}" srcOrd="0" destOrd="0" presId="urn:microsoft.com/office/officeart/2005/8/layout/cycle6"/>
    <dgm:cxn modelId="{F734E889-0508-49AF-BA61-E1E0049CE0E8}" type="presOf" srcId="{E85FCFE6-1A2C-46A5-83DB-9571643E1C73}" destId="{93EB219A-D97F-4F59-9E89-AFA1ACB19B70}" srcOrd="0" destOrd="0" presId="urn:microsoft.com/office/officeart/2005/8/layout/cycle6"/>
    <dgm:cxn modelId="{E913C456-81A0-4AE7-819D-0EB06B30643B}" type="presOf" srcId="{0F4396A7-2869-4DE3-A613-518475B849E1}" destId="{101780E4-F20D-42D1-BC86-D47CC2435F0A}" srcOrd="0" destOrd="0" presId="urn:microsoft.com/office/officeart/2005/8/layout/cycle6"/>
    <dgm:cxn modelId="{65A64E38-BD25-46E7-B2C4-D0E3A5FC67F1}" type="presOf" srcId="{7E614863-7CE3-4B58-9366-2C18CB4AF82C}" destId="{6D8CCF03-265E-48D3-A9B9-386F36AA87A8}" srcOrd="0" destOrd="0" presId="urn:microsoft.com/office/officeart/2005/8/layout/cycle6"/>
    <dgm:cxn modelId="{4EC2ECFB-2A34-4274-AB5D-CBFC1F42DEC4}" srcId="{9D77FF25-046F-4FDC-A8A3-9BDD9886A8FD}" destId="{F73ECB0C-C52E-40A9-953C-B9E46444BDC5}" srcOrd="1" destOrd="0" parTransId="{67352A19-721B-4855-AFB4-6A5489D4F07A}" sibTransId="{112810AC-9BA3-4720-A7DB-0C7253180D26}"/>
    <dgm:cxn modelId="{AACB2173-BFBB-48CC-AD29-9745D3D33A47}" type="presOf" srcId="{F73ECB0C-C52E-40A9-953C-B9E46444BDC5}" destId="{95AFF65A-43FB-4787-8A26-56EB72E6102C}" srcOrd="0" destOrd="0" presId="urn:microsoft.com/office/officeart/2005/8/layout/cycle6"/>
    <dgm:cxn modelId="{05EC0168-05CF-4463-B97D-E810C4733E35}" type="presOf" srcId="{112810AC-9BA3-4720-A7DB-0C7253180D26}" destId="{48A1AA7B-4D8C-4CB7-AF6E-BA69694A8871}" srcOrd="0" destOrd="0" presId="urn:microsoft.com/office/officeart/2005/8/layout/cycle6"/>
    <dgm:cxn modelId="{BE1D9B0D-62D1-4215-847E-DA5BD6AE473A}" srcId="{9D77FF25-046F-4FDC-A8A3-9BDD9886A8FD}" destId="{236084B6-8E02-48E2-8D8A-3C3A6E89C77E}" srcOrd="4" destOrd="0" parTransId="{87DC2DD6-FEBD-4C29-9A05-C8CEABA75C3D}" sibTransId="{7E614863-7CE3-4B58-9366-2C18CB4AF82C}"/>
    <dgm:cxn modelId="{128EAE74-9085-4AE6-86DB-C61BC677D467}" type="presOf" srcId="{236084B6-8E02-48E2-8D8A-3C3A6E89C77E}" destId="{400C4D49-9209-4601-B3F7-073FC6F9FE9B}" srcOrd="0" destOrd="0" presId="urn:microsoft.com/office/officeart/2005/8/layout/cycle6"/>
    <dgm:cxn modelId="{490089C1-391F-484F-B073-1F7E5D0BCB6B}" srcId="{9D77FF25-046F-4FDC-A8A3-9BDD9886A8FD}" destId="{E85FCFE6-1A2C-46A5-83DB-9571643E1C73}" srcOrd="5" destOrd="0" parTransId="{836A06EC-6CFF-472E-B04B-B6091B1C2027}" sibTransId="{23E4A051-C8A7-4A4A-A11A-760B365C3956}"/>
    <dgm:cxn modelId="{5ED38E81-BA1B-4AD9-A7A0-5E3EA842A14F}" srcId="{9D77FF25-046F-4FDC-A8A3-9BDD9886A8FD}" destId="{4A678DC6-891F-49B2-8617-A545F23F2EAC}" srcOrd="2" destOrd="0" parTransId="{FA7A7F14-F044-4952-BAA8-C36ADD32DA0F}" sibTransId="{0F4396A7-2869-4DE3-A613-518475B849E1}"/>
    <dgm:cxn modelId="{D65A060C-6DE7-4A8A-87A3-C8A195EE11E7}" type="presOf" srcId="{4A678DC6-891F-49B2-8617-A545F23F2EAC}" destId="{AF1B4AC0-79D7-47F0-8F1F-32098A750B04}" srcOrd="0" destOrd="0" presId="urn:microsoft.com/office/officeart/2005/8/layout/cycle6"/>
    <dgm:cxn modelId="{EA37B945-64D7-49CD-8C16-BFB16B908DDE}" srcId="{9D77FF25-046F-4FDC-A8A3-9BDD9886A8FD}" destId="{5557C03A-DA9D-4CCB-A8ED-42C9C0E59CC3}" srcOrd="0" destOrd="0" parTransId="{391819BC-8381-497B-AB5F-97192A8A6B81}" sibTransId="{85EEF47B-B388-49C5-B4F1-6BCE326A1801}"/>
    <dgm:cxn modelId="{B8E62735-7AF0-46CC-BC62-39E219DC70EF}" srcId="{9D77FF25-046F-4FDC-A8A3-9BDD9886A8FD}" destId="{D6626654-9D01-469E-B296-58A073D1C6D5}" srcOrd="3" destOrd="0" parTransId="{F25D98EB-B8BC-4995-81D8-8FA34D9692CA}" sibTransId="{D034725F-FBD8-41F0-8851-E5F63189D1E5}"/>
    <dgm:cxn modelId="{68A9F4F3-76F5-4D37-AC23-F5FB3CA1FC24}" type="presOf" srcId="{85EEF47B-B388-49C5-B4F1-6BCE326A1801}" destId="{EF431B7C-1C3E-402F-A54D-F5D98F195870}" srcOrd="0" destOrd="0" presId="urn:microsoft.com/office/officeart/2005/8/layout/cycle6"/>
    <dgm:cxn modelId="{677BED69-D3F3-4000-AD5F-D590C0FB22E8}" type="presOf" srcId="{5557C03A-DA9D-4CCB-A8ED-42C9C0E59CC3}" destId="{D2581AE4-19B1-43E6-B19E-D4A4EC9DB485}" srcOrd="0" destOrd="0" presId="urn:microsoft.com/office/officeart/2005/8/layout/cycle6"/>
    <dgm:cxn modelId="{0F983887-D1DB-4E74-A88E-4C502DEF0314}" type="presOf" srcId="{D034725F-FBD8-41F0-8851-E5F63189D1E5}" destId="{AC21590F-210B-4AAB-B2B1-C1F5DE2B886E}" srcOrd="0" destOrd="0" presId="urn:microsoft.com/office/officeart/2005/8/layout/cycle6"/>
    <dgm:cxn modelId="{6C526C13-152C-478D-8C2D-9FD7DA4D3B10}" type="presOf" srcId="{23E4A051-C8A7-4A4A-A11A-760B365C3956}" destId="{9FAB5719-1493-4C61-8EB6-BF48D1B6303B}" srcOrd="0" destOrd="0" presId="urn:microsoft.com/office/officeart/2005/8/layout/cycle6"/>
    <dgm:cxn modelId="{F4A16804-2143-4771-967C-159B14A0F8AD}" type="presParOf" srcId="{87ACCFAB-B2E8-4E21-B25C-10A9B65414B8}" destId="{D2581AE4-19B1-43E6-B19E-D4A4EC9DB485}" srcOrd="0" destOrd="0" presId="urn:microsoft.com/office/officeart/2005/8/layout/cycle6"/>
    <dgm:cxn modelId="{91314D17-B71A-4CAF-80FA-4D46CA88505D}" type="presParOf" srcId="{87ACCFAB-B2E8-4E21-B25C-10A9B65414B8}" destId="{69A515E2-1F88-4EAE-89EB-7B39038E787F}" srcOrd="1" destOrd="0" presId="urn:microsoft.com/office/officeart/2005/8/layout/cycle6"/>
    <dgm:cxn modelId="{F33CFC4B-F3A6-4442-9786-EADC71B338E5}" type="presParOf" srcId="{87ACCFAB-B2E8-4E21-B25C-10A9B65414B8}" destId="{EF431B7C-1C3E-402F-A54D-F5D98F195870}" srcOrd="2" destOrd="0" presId="urn:microsoft.com/office/officeart/2005/8/layout/cycle6"/>
    <dgm:cxn modelId="{BC08B367-82E1-4346-9CFB-92D37E63CE8A}" type="presParOf" srcId="{87ACCFAB-B2E8-4E21-B25C-10A9B65414B8}" destId="{95AFF65A-43FB-4787-8A26-56EB72E6102C}" srcOrd="3" destOrd="0" presId="urn:microsoft.com/office/officeart/2005/8/layout/cycle6"/>
    <dgm:cxn modelId="{8B6EEB4B-6627-4A22-B912-CB32D0442DCD}" type="presParOf" srcId="{87ACCFAB-B2E8-4E21-B25C-10A9B65414B8}" destId="{760BE385-878A-4981-9661-9F7CBA33358F}" srcOrd="4" destOrd="0" presId="urn:microsoft.com/office/officeart/2005/8/layout/cycle6"/>
    <dgm:cxn modelId="{526DEE69-36CB-4FAA-8C00-C15631DD8FF0}" type="presParOf" srcId="{87ACCFAB-B2E8-4E21-B25C-10A9B65414B8}" destId="{48A1AA7B-4D8C-4CB7-AF6E-BA69694A8871}" srcOrd="5" destOrd="0" presId="urn:microsoft.com/office/officeart/2005/8/layout/cycle6"/>
    <dgm:cxn modelId="{A478ACCC-09E5-46E5-BDF7-1D516C3B41BB}" type="presParOf" srcId="{87ACCFAB-B2E8-4E21-B25C-10A9B65414B8}" destId="{AF1B4AC0-79D7-47F0-8F1F-32098A750B04}" srcOrd="6" destOrd="0" presId="urn:microsoft.com/office/officeart/2005/8/layout/cycle6"/>
    <dgm:cxn modelId="{4B17485D-B407-42AB-B5DA-F184A30A2872}" type="presParOf" srcId="{87ACCFAB-B2E8-4E21-B25C-10A9B65414B8}" destId="{BE215E7E-09C2-42C3-91C0-AAB8BF1D8B36}" srcOrd="7" destOrd="0" presId="urn:microsoft.com/office/officeart/2005/8/layout/cycle6"/>
    <dgm:cxn modelId="{DB413E3D-1D2C-4486-B23E-137C86FF0217}" type="presParOf" srcId="{87ACCFAB-B2E8-4E21-B25C-10A9B65414B8}" destId="{101780E4-F20D-42D1-BC86-D47CC2435F0A}" srcOrd="8" destOrd="0" presId="urn:microsoft.com/office/officeart/2005/8/layout/cycle6"/>
    <dgm:cxn modelId="{2D74C96C-92EF-41BE-BD09-3974D7852F5E}" type="presParOf" srcId="{87ACCFAB-B2E8-4E21-B25C-10A9B65414B8}" destId="{78516D20-1ED6-4A82-9D1F-0B294EC8F380}" srcOrd="9" destOrd="0" presId="urn:microsoft.com/office/officeart/2005/8/layout/cycle6"/>
    <dgm:cxn modelId="{9BAA79CD-A613-4EED-822B-B1D6C46182CE}" type="presParOf" srcId="{87ACCFAB-B2E8-4E21-B25C-10A9B65414B8}" destId="{28BEECFE-7CB8-470F-913B-62A3628FC13A}" srcOrd="10" destOrd="0" presId="urn:microsoft.com/office/officeart/2005/8/layout/cycle6"/>
    <dgm:cxn modelId="{9EF71AA4-8125-4440-87FC-FBF7D9CFED89}" type="presParOf" srcId="{87ACCFAB-B2E8-4E21-B25C-10A9B65414B8}" destId="{AC21590F-210B-4AAB-B2B1-C1F5DE2B886E}" srcOrd="11" destOrd="0" presId="urn:microsoft.com/office/officeart/2005/8/layout/cycle6"/>
    <dgm:cxn modelId="{45082FDD-15D3-41BA-8CFA-5BE35E7AF733}" type="presParOf" srcId="{87ACCFAB-B2E8-4E21-B25C-10A9B65414B8}" destId="{400C4D49-9209-4601-B3F7-073FC6F9FE9B}" srcOrd="12" destOrd="0" presId="urn:microsoft.com/office/officeart/2005/8/layout/cycle6"/>
    <dgm:cxn modelId="{8C1030C2-E04C-4B54-935A-A445636405E8}" type="presParOf" srcId="{87ACCFAB-B2E8-4E21-B25C-10A9B65414B8}" destId="{EAC0EAC6-C9A2-4CBF-B744-DBCFBEBB292B}" srcOrd="13" destOrd="0" presId="urn:microsoft.com/office/officeart/2005/8/layout/cycle6"/>
    <dgm:cxn modelId="{25D7E158-5A11-460E-B840-4C103C00AF9C}" type="presParOf" srcId="{87ACCFAB-B2E8-4E21-B25C-10A9B65414B8}" destId="{6D8CCF03-265E-48D3-A9B9-386F36AA87A8}" srcOrd="14" destOrd="0" presId="urn:microsoft.com/office/officeart/2005/8/layout/cycle6"/>
    <dgm:cxn modelId="{032E7F61-F239-4CE0-A792-FC4EABB76ECE}" type="presParOf" srcId="{87ACCFAB-B2E8-4E21-B25C-10A9B65414B8}" destId="{93EB219A-D97F-4F59-9E89-AFA1ACB19B70}" srcOrd="15" destOrd="0" presId="urn:microsoft.com/office/officeart/2005/8/layout/cycle6"/>
    <dgm:cxn modelId="{2FAF1668-ADAE-4E3A-A1FA-9C671212EAAE}" type="presParOf" srcId="{87ACCFAB-B2E8-4E21-B25C-10A9B65414B8}" destId="{48B3AA80-3955-415E-904B-F9D40A7B874C}" srcOrd="16" destOrd="0" presId="urn:microsoft.com/office/officeart/2005/8/layout/cycle6"/>
    <dgm:cxn modelId="{9F8FCE9B-7919-4BF5-BDA0-32C1F6E1643C}" type="presParOf" srcId="{87ACCFAB-B2E8-4E21-B25C-10A9B65414B8}" destId="{9FAB5719-1493-4C61-8EB6-BF48D1B6303B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61EF8-9356-4971-A6A5-33CF87F21EFA}">
      <dsp:nvSpPr>
        <dsp:cNvPr id="0" name=""/>
        <dsp:cNvSpPr/>
      </dsp:nvSpPr>
      <dsp:spPr>
        <a:xfrm>
          <a:off x="561662" y="0"/>
          <a:ext cx="6365507" cy="4627841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755712-28C2-458E-BA42-8E0879BCF6DF}">
      <dsp:nvSpPr>
        <dsp:cNvPr id="0" name=""/>
        <dsp:cNvSpPr/>
      </dsp:nvSpPr>
      <dsp:spPr>
        <a:xfrm>
          <a:off x="8044" y="1388352"/>
          <a:ext cx="2410467" cy="185113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Century Gothic" panose="020B0502020202020204" pitchFamily="34" charset="0"/>
            </a:rPr>
            <a:t>Organisational Readiness</a:t>
          </a:r>
          <a:endParaRPr lang="en-US" sz="2200" kern="1200" dirty="0">
            <a:latin typeface="Century Gothic" panose="020B0502020202020204" pitchFamily="34" charset="0"/>
          </a:endParaRPr>
        </a:p>
      </dsp:txBody>
      <dsp:txXfrm>
        <a:off x="98409" y="1478717"/>
        <a:ext cx="2229737" cy="1670406"/>
      </dsp:txXfrm>
    </dsp:sp>
    <dsp:sp modelId="{3175A023-494C-4986-AC3F-BE51E01F0F46}">
      <dsp:nvSpPr>
        <dsp:cNvPr id="0" name=""/>
        <dsp:cNvSpPr/>
      </dsp:nvSpPr>
      <dsp:spPr>
        <a:xfrm>
          <a:off x="2539182" y="1388352"/>
          <a:ext cx="2410467" cy="1851136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Century Gothic" panose="020B0502020202020204" pitchFamily="34" charset="0"/>
            </a:rPr>
            <a:t>Preparation &amp; Planning</a:t>
          </a:r>
          <a:endParaRPr lang="en-US" sz="2200" kern="1200" dirty="0">
            <a:latin typeface="Century Gothic" panose="020B0502020202020204" pitchFamily="34" charset="0"/>
          </a:endParaRPr>
        </a:p>
      </dsp:txBody>
      <dsp:txXfrm>
        <a:off x="2629547" y="1478717"/>
        <a:ext cx="2229737" cy="1670406"/>
      </dsp:txXfrm>
    </dsp:sp>
    <dsp:sp modelId="{AA4CCF89-293B-418E-92C9-A002A199C680}">
      <dsp:nvSpPr>
        <dsp:cNvPr id="0" name=""/>
        <dsp:cNvSpPr/>
      </dsp:nvSpPr>
      <dsp:spPr>
        <a:xfrm>
          <a:off x="5070319" y="1388352"/>
          <a:ext cx="2410467" cy="1851136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Century Gothic" panose="020B0502020202020204" pitchFamily="34" charset="0"/>
            </a:rPr>
            <a:t>Framework for Sustainability</a:t>
          </a:r>
          <a:endParaRPr lang="en-US" sz="2200" kern="1200" dirty="0">
            <a:latin typeface="Century Gothic" panose="020B0502020202020204" pitchFamily="34" charset="0"/>
          </a:endParaRPr>
        </a:p>
      </dsp:txBody>
      <dsp:txXfrm>
        <a:off x="5160684" y="1478717"/>
        <a:ext cx="2229737" cy="16704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581AE4-19B1-43E6-B19E-D4A4EC9DB485}">
      <dsp:nvSpPr>
        <dsp:cNvPr id="0" name=""/>
        <dsp:cNvSpPr/>
      </dsp:nvSpPr>
      <dsp:spPr>
        <a:xfrm>
          <a:off x="1885076" y="68798"/>
          <a:ext cx="3537579" cy="54894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Century Gothic" panose="020B0502020202020204" pitchFamily="34" charset="0"/>
              <a:cs typeface="Calibri Light" panose="020F0302020204030204" pitchFamily="34" charset="0"/>
            </a:rPr>
            <a:t>We create more peer roles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1911873" y="95595"/>
        <a:ext cx="3483985" cy="495347"/>
      </dsp:txXfrm>
    </dsp:sp>
    <dsp:sp modelId="{EF431B7C-1C3E-402F-A54D-F5D98F195870}">
      <dsp:nvSpPr>
        <dsp:cNvPr id="0" name=""/>
        <dsp:cNvSpPr/>
      </dsp:nvSpPr>
      <dsp:spPr>
        <a:xfrm>
          <a:off x="2442381" y="556154"/>
          <a:ext cx="2858154" cy="2858154"/>
        </a:xfrm>
        <a:custGeom>
          <a:avLst/>
          <a:gdLst/>
          <a:ahLst/>
          <a:cxnLst/>
          <a:rect l="0" t="0" r="0" b="0"/>
          <a:pathLst>
            <a:path>
              <a:moveTo>
                <a:pt x="1847210" y="62538"/>
              </a:moveTo>
              <a:arcTo wR="1429077" hR="1429077" stAng="17220782" swAng="77304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AFF65A-43FB-4787-8A26-56EB72E6102C}">
      <dsp:nvSpPr>
        <dsp:cNvPr id="0" name=""/>
        <dsp:cNvSpPr/>
      </dsp:nvSpPr>
      <dsp:spPr>
        <a:xfrm>
          <a:off x="4380707" y="747966"/>
          <a:ext cx="2522586" cy="915827"/>
        </a:xfrm>
        <a:prstGeom prst="roundRect">
          <a:avLst/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Century Gothic" panose="020B0502020202020204" pitchFamily="34" charset="0"/>
              <a:cs typeface="Calibri Light" panose="020F0302020204030204" pitchFamily="34" charset="0"/>
            </a:rPr>
            <a:t>Peer roles are well-defined and effectively recruited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4425414" y="792673"/>
        <a:ext cx="2433172" cy="826413"/>
      </dsp:txXfrm>
    </dsp:sp>
    <dsp:sp modelId="{48A1AA7B-4D8C-4CB7-AF6E-BA69694A8871}">
      <dsp:nvSpPr>
        <dsp:cNvPr id="0" name=""/>
        <dsp:cNvSpPr/>
      </dsp:nvSpPr>
      <dsp:spPr>
        <a:xfrm>
          <a:off x="2905471" y="664846"/>
          <a:ext cx="2858154" cy="2858154"/>
        </a:xfrm>
        <a:custGeom>
          <a:avLst/>
          <a:gdLst/>
          <a:ahLst/>
          <a:cxnLst/>
          <a:rect l="0" t="0" r="0" b="0"/>
          <a:pathLst>
            <a:path>
              <a:moveTo>
                <a:pt x="2792182" y="999885"/>
              </a:moveTo>
              <a:arcTo wR="1429077" hR="1429077" stAng="20551362" swAng="231834"/>
            </a:path>
          </a:pathLst>
        </a:custGeom>
        <a:noFill/>
        <a:ln w="9525" cap="flat" cmpd="sng" algn="ctr">
          <a:solidFill>
            <a:schemeClr val="accent3">
              <a:hueOff val="2250053"/>
              <a:satOff val="-3376"/>
              <a:lumOff val="-54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1B4AC0-79D7-47F0-8F1F-32098A750B04}">
      <dsp:nvSpPr>
        <dsp:cNvPr id="0" name=""/>
        <dsp:cNvSpPr/>
      </dsp:nvSpPr>
      <dsp:spPr>
        <a:xfrm>
          <a:off x="4397786" y="1758518"/>
          <a:ext cx="2532445" cy="870471"/>
        </a:xfrm>
        <a:prstGeom prst="roundRect">
          <a:avLst/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Training and Policy matches expectation of roles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4440279" y="1801011"/>
        <a:ext cx="2447459" cy="785485"/>
      </dsp:txXfrm>
    </dsp:sp>
    <dsp:sp modelId="{101780E4-F20D-42D1-BC86-D47CC2435F0A}">
      <dsp:nvSpPr>
        <dsp:cNvPr id="0" name=""/>
        <dsp:cNvSpPr/>
      </dsp:nvSpPr>
      <dsp:spPr>
        <a:xfrm>
          <a:off x="2550203" y="-38076"/>
          <a:ext cx="2858154" cy="2858154"/>
        </a:xfrm>
        <a:custGeom>
          <a:avLst/>
          <a:gdLst/>
          <a:ahLst/>
          <a:cxnLst/>
          <a:rect l="0" t="0" r="0" b="0"/>
          <a:pathLst>
            <a:path>
              <a:moveTo>
                <a:pt x="2140458" y="2668512"/>
              </a:moveTo>
              <a:arcTo wR="1429077" hR="1429077" stAng="3608764" swAng="684805"/>
            </a:path>
          </a:pathLst>
        </a:custGeom>
        <a:noFill/>
        <a:ln w="9525" cap="flat" cmpd="sng" algn="ctr">
          <a:solidFill>
            <a:schemeClr val="accent3">
              <a:hueOff val="4500106"/>
              <a:satOff val="-6752"/>
              <a:lumOff val="-109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16D20-1ED6-4A82-9D1F-0B294EC8F380}">
      <dsp:nvSpPr>
        <dsp:cNvPr id="0" name=""/>
        <dsp:cNvSpPr/>
      </dsp:nvSpPr>
      <dsp:spPr>
        <a:xfrm>
          <a:off x="1719034" y="2747613"/>
          <a:ext cx="3775895" cy="736658"/>
        </a:xfrm>
        <a:prstGeom prst="roundRect">
          <a:avLst/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Century Gothic" panose="020B0502020202020204" pitchFamily="34" charset="0"/>
              <a:cs typeface="Calibri Light" panose="020F0302020204030204" pitchFamily="34" charset="0"/>
            </a:rPr>
            <a:t>Managers, peers and colleagues understand the role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1754995" y="2783574"/>
        <a:ext cx="3703973" cy="664736"/>
      </dsp:txXfrm>
    </dsp:sp>
    <dsp:sp modelId="{AC21590F-210B-4AAB-B2B1-C1F5DE2B886E}">
      <dsp:nvSpPr>
        <dsp:cNvPr id="0" name=""/>
        <dsp:cNvSpPr/>
      </dsp:nvSpPr>
      <dsp:spPr>
        <a:xfrm>
          <a:off x="1727092" y="-34775"/>
          <a:ext cx="2858154" cy="2858154"/>
        </a:xfrm>
        <a:custGeom>
          <a:avLst/>
          <a:gdLst/>
          <a:ahLst/>
          <a:cxnLst/>
          <a:rect l="0" t="0" r="0" b="0"/>
          <a:pathLst>
            <a:path>
              <a:moveTo>
                <a:pt x="968379" y="2781859"/>
              </a:moveTo>
              <a:arcTo wR="1429077" hR="1429077" stAng="6528395" swAng="387653"/>
            </a:path>
          </a:pathLst>
        </a:custGeom>
        <a:noFill/>
        <a:ln w="9525" cap="flat" cmpd="sng" algn="ctr">
          <a:solidFill>
            <a:schemeClr val="accent3">
              <a:hueOff val="6750158"/>
              <a:satOff val="-10128"/>
              <a:lumOff val="-164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0C4D49-9209-4601-B3F7-073FC6F9FE9B}">
      <dsp:nvSpPr>
        <dsp:cNvPr id="0" name=""/>
        <dsp:cNvSpPr/>
      </dsp:nvSpPr>
      <dsp:spPr>
        <a:xfrm>
          <a:off x="54063" y="1782115"/>
          <a:ext cx="2748338" cy="903835"/>
        </a:xfrm>
        <a:prstGeom prst="roundRect">
          <a:avLst/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Century Gothic" panose="020B0502020202020204" pitchFamily="34" charset="0"/>
              <a:cs typeface="Calibri Light" panose="020F0302020204030204" pitchFamily="34" charset="0"/>
            </a:rPr>
            <a:t>Peers thrive in their positions and add value for clients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98185" y="1826237"/>
        <a:ext cx="2660094" cy="815591"/>
      </dsp:txXfrm>
    </dsp:sp>
    <dsp:sp modelId="{6D8CCF03-265E-48D3-A9B9-386F36AA87A8}">
      <dsp:nvSpPr>
        <dsp:cNvPr id="0" name=""/>
        <dsp:cNvSpPr/>
      </dsp:nvSpPr>
      <dsp:spPr>
        <a:xfrm>
          <a:off x="1351659" y="524194"/>
          <a:ext cx="2858154" cy="2858154"/>
        </a:xfrm>
        <a:custGeom>
          <a:avLst/>
          <a:gdLst/>
          <a:ahLst/>
          <a:cxnLst/>
          <a:rect l="0" t="0" r="0" b="0"/>
          <a:pathLst>
            <a:path>
              <a:moveTo>
                <a:pt x="10390" y="1257058"/>
              </a:moveTo>
              <a:arcTo wR="1429077" hR="1429077" stAng="11214810" swAng="204739"/>
            </a:path>
          </a:pathLst>
        </a:custGeom>
        <a:noFill/>
        <a:ln w="9525" cap="flat" cmpd="sng" algn="ctr">
          <a:solidFill>
            <a:schemeClr val="accent3">
              <a:hueOff val="9000211"/>
              <a:satOff val="-13504"/>
              <a:lumOff val="-219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EB219A-D97F-4F59-9E89-AFA1ACB19B70}">
      <dsp:nvSpPr>
        <dsp:cNvPr id="0" name=""/>
        <dsp:cNvSpPr/>
      </dsp:nvSpPr>
      <dsp:spPr>
        <a:xfrm>
          <a:off x="90466" y="754540"/>
          <a:ext cx="2666378" cy="941721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Century Gothic" panose="020B0502020202020204" pitchFamily="34" charset="0"/>
              <a:cs typeface="Calibri Light" panose="020F0302020204030204" pitchFamily="34" charset="0"/>
            </a:rPr>
            <a:t>Stakeholders see the value of peer workers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136437" y="800511"/>
        <a:ext cx="2574436" cy="849779"/>
      </dsp:txXfrm>
    </dsp:sp>
    <dsp:sp modelId="{9FAB5719-1493-4C61-8EB6-BF48D1B6303B}">
      <dsp:nvSpPr>
        <dsp:cNvPr id="0" name=""/>
        <dsp:cNvSpPr/>
      </dsp:nvSpPr>
      <dsp:spPr>
        <a:xfrm>
          <a:off x="1879101" y="574663"/>
          <a:ext cx="2858154" cy="2858154"/>
        </a:xfrm>
        <a:custGeom>
          <a:avLst/>
          <a:gdLst/>
          <a:ahLst/>
          <a:cxnLst/>
          <a:rect l="0" t="0" r="0" b="0"/>
          <a:pathLst>
            <a:path>
              <a:moveTo>
                <a:pt x="738240" y="178075"/>
              </a:moveTo>
              <a:arcTo wR="1429077" hR="1429077" stAng="14465481" swAng="879359"/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581AE4-19B1-43E6-B19E-D4A4EC9DB485}">
      <dsp:nvSpPr>
        <dsp:cNvPr id="0" name=""/>
        <dsp:cNvSpPr/>
      </dsp:nvSpPr>
      <dsp:spPr>
        <a:xfrm>
          <a:off x="2194930" y="73936"/>
          <a:ext cx="3883118" cy="60255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Century Gothic" panose="020B0502020202020204" pitchFamily="34" charset="0"/>
              <a:cs typeface="Calibri Light" panose="020F0302020204030204" pitchFamily="34" charset="0"/>
            </a:rPr>
            <a:t>We create more peer roles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2224345" y="103351"/>
        <a:ext cx="3824288" cy="543729"/>
      </dsp:txXfrm>
    </dsp:sp>
    <dsp:sp modelId="{EF431B7C-1C3E-402F-A54D-F5D98F195870}">
      <dsp:nvSpPr>
        <dsp:cNvPr id="0" name=""/>
        <dsp:cNvSpPr/>
      </dsp:nvSpPr>
      <dsp:spPr>
        <a:xfrm>
          <a:off x="2806909" y="608844"/>
          <a:ext cx="3136620" cy="3136620"/>
        </a:xfrm>
        <a:custGeom>
          <a:avLst/>
          <a:gdLst/>
          <a:ahLst/>
          <a:cxnLst/>
          <a:rect l="0" t="0" r="0" b="0"/>
          <a:pathLst>
            <a:path>
              <a:moveTo>
                <a:pt x="2027396" y="68697"/>
              </a:moveTo>
              <a:arcTo wR="1568310" hR="1568310" stAng="17221275" swAng="772055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AFF65A-43FB-4787-8A26-56EB72E6102C}">
      <dsp:nvSpPr>
        <dsp:cNvPr id="0" name=""/>
        <dsp:cNvSpPr/>
      </dsp:nvSpPr>
      <dsp:spPr>
        <a:xfrm>
          <a:off x="4933833" y="819229"/>
          <a:ext cx="2768984" cy="1005282"/>
        </a:xfrm>
        <a:prstGeom prst="roundRect">
          <a:avLst/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Peer roles are poorly defined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4982907" y="868303"/>
        <a:ext cx="2670836" cy="907134"/>
      </dsp:txXfrm>
    </dsp:sp>
    <dsp:sp modelId="{48A1AA7B-4D8C-4CB7-AF6E-BA69694A8871}">
      <dsp:nvSpPr>
        <dsp:cNvPr id="0" name=""/>
        <dsp:cNvSpPr/>
      </dsp:nvSpPr>
      <dsp:spPr>
        <a:xfrm>
          <a:off x="3315420" y="728992"/>
          <a:ext cx="3136620" cy="3136620"/>
        </a:xfrm>
        <a:custGeom>
          <a:avLst/>
          <a:gdLst/>
          <a:ahLst/>
          <a:cxnLst/>
          <a:rect l="0" t="0" r="0" b="0"/>
          <a:pathLst>
            <a:path>
              <a:moveTo>
                <a:pt x="3063982" y="1096545"/>
              </a:moveTo>
              <a:arcTo wR="1568310" hR="1568310" stAng="20549622" swAng="231376"/>
            </a:path>
          </a:pathLst>
        </a:custGeom>
        <a:noFill/>
        <a:ln w="9525" cap="flat" cmpd="sng" algn="ctr">
          <a:solidFill>
            <a:schemeClr val="accent3">
              <a:hueOff val="2250053"/>
              <a:satOff val="-3376"/>
              <a:lumOff val="-54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1B4AC0-79D7-47F0-8F1F-32098A750B04}">
      <dsp:nvSpPr>
        <dsp:cNvPr id="0" name=""/>
        <dsp:cNvSpPr/>
      </dsp:nvSpPr>
      <dsp:spPr>
        <a:xfrm>
          <a:off x="4952575" y="1928243"/>
          <a:ext cx="2779806" cy="955496"/>
        </a:xfrm>
        <a:prstGeom prst="roundRect">
          <a:avLst/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Training and Policy contradicts realities of the role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4999218" y="1974886"/>
        <a:ext cx="2686520" cy="862210"/>
      </dsp:txXfrm>
    </dsp:sp>
    <dsp:sp modelId="{101780E4-F20D-42D1-BC86-D47CC2435F0A}">
      <dsp:nvSpPr>
        <dsp:cNvPr id="0" name=""/>
        <dsp:cNvSpPr/>
      </dsp:nvSpPr>
      <dsp:spPr>
        <a:xfrm>
          <a:off x="2925270" y="-43297"/>
          <a:ext cx="3136620" cy="3136620"/>
        </a:xfrm>
        <a:custGeom>
          <a:avLst/>
          <a:gdLst/>
          <a:ahLst/>
          <a:cxnLst/>
          <a:rect l="0" t="0" r="0" b="0"/>
          <a:pathLst>
            <a:path>
              <a:moveTo>
                <a:pt x="2348792" y="2928621"/>
              </a:moveTo>
              <a:arcTo wR="1568310" hR="1568310" stAng="3609290" swAng="683752"/>
            </a:path>
          </a:pathLst>
        </a:custGeom>
        <a:noFill/>
        <a:ln w="9525" cap="flat" cmpd="sng" algn="ctr">
          <a:solidFill>
            <a:schemeClr val="accent3">
              <a:hueOff val="4500106"/>
              <a:satOff val="-6752"/>
              <a:lumOff val="-109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16D20-1ED6-4A82-9D1F-0B294EC8F380}">
      <dsp:nvSpPr>
        <dsp:cNvPr id="0" name=""/>
        <dsp:cNvSpPr/>
      </dsp:nvSpPr>
      <dsp:spPr>
        <a:xfrm>
          <a:off x="2012682" y="3013720"/>
          <a:ext cx="4144712" cy="808612"/>
        </a:xfrm>
        <a:prstGeom prst="roundRect">
          <a:avLst/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Managers, peers and colleagues disagree on what the role is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2052155" y="3053193"/>
        <a:ext cx="4065766" cy="729666"/>
      </dsp:txXfrm>
    </dsp:sp>
    <dsp:sp modelId="{AC21590F-210B-4AAB-B2B1-C1F5DE2B886E}">
      <dsp:nvSpPr>
        <dsp:cNvPr id="0" name=""/>
        <dsp:cNvSpPr/>
      </dsp:nvSpPr>
      <dsp:spPr>
        <a:xfrm>
          <a:off x="2022025" y="-39664"/>
          <a:ext cx="3136620" cy="3136620"/>
        </a:xfrm>
        <a:custGeom>
          <a:avLst/>
          <a:gdLst/>
          <a:ahLst/>
          <a:cxnLst/>
          <a:rect l="0" t="0" r="0" b="0"/>
          <a:pathLst>
            <a:path>
              <a:moveTo>
                <a:pt x="1062475" y="3052806"/>
              </a:moveTo>
              <a:arcTo wR="1568310" hR="1568310" stAng="6528978" swAng="386486"/>
            </a:path>
          </a:pathLst>
        </a:custGeom>
        <a:noFill/>
        <a:ln w="9525" cap="flat" cmpd="sng" algn="ctr">
          <a:solidFill>
            <a:schemeClr val="accent3">
              <a:hueOff val="6750158"/>
              <a:satOff val="-10128"/>
              <a:lumOff val="-164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0C4D49-9209-4601-B3F7-073FC6F9FE9B}">
      <dsp:nvSpPr>
        <dsp:cNvPr id="0" name=""/>
        <dsp:cNvSpPr/>
      </dsp:nvSpPr>
      <dsp:spPr>
        <a:xfrm>
          <a:off x="185623" y="1954134"/>
          <a:ext cx="3016787" cy="992118"/>
        </a:xfrm>
        <a:prstGeom prst="roundRect">
          <a:avLst/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High turnover of peers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234054" y="2002565"/>
        <a:ext cx="2919925" cy="895256"/>
      </dsp:txXfrm>
    </dsp:sp>
    <dsp:sp modelId="{6D8CCF03-265E-48D3-A9B9-386F36AA87A8}">
      <dsp:nvSpPr>
        <dsp:cNvPr id="0" name=""/>
        <dsp:cNvSpPr/>
      </dsp:nvSpPr>
      <dsp:spPr>
        <a:xfrm>
          <a:off x="1609886" y="574416"/>
          <a:ext cx="3136620" cy="3136620"/>
        </a:xfrm>
        <a:custGeom>
          <a:avLst/>
          <a:gdLst/>
          <a:ahLst/>
          <a:cxnLst/>
          <a:rect l="0" t="0" r="0" b="0"/>
          <a:pathLst>
            <a:path>
              <a:moveTo>
                <a:pt x="11495" y="1378774"/>
              </a:moveTo>
              <a:arcTo wR="1568310" hR="1568310" stAng="11216482" swAng="204255"/>
            </a:path>
          </a:pathLst>
        </a:custGeom>
        <a:noFill/>
        <a:ln w="9525" cap="flat" cmpd="sng" algn="ctr">
          <a:solidFill>
            <a:schemeClr val="accent3">
              <a:hueOff val="9000211"/>
              <a:satOff val="-13504"/>
              <a:lumOff val="-219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EB219A-D97F-4F59-9E89-AFA1ACB19B70}">
      <dsp:nvSpPr>
        <dsp:cNvPr id="0" name=""/>
        <dsp:cNvSpPr/>
      </dsp:nvSpPr>
      <dsp:spPr>
        <a:xfrm>
          <a:off x="225582" y="826439"/>
          <a:ext cx="2926821" cy="1033706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Century Gothic" panose="020B0502020202020204" pitchFamily="34" charset="0"/>
              <a:cs typeface="Calibri Light" panose="020F0302020204030204" pitchFamily="34" charset="0"/>
            </a:rPr>
            <a:t>Stakeholders see peer workers as a liability</a:t>
          </a:r>
          <a:endParaRPr lang="en-US" sz="1600" b="1" kern="1200" dirty="0">
            <a:latin typeface="Century Gothic" panose="020B0502020202020204" pitchFamily="34" charset="0"/>
            <a:cs typeface="Calibri Light" panose="020F0302020204030204" pitchFamily="34" charset="0"/>
          </a:endParaRPr>
        </a:p>
      </dsp:txBody>
      <dsp:txXfrm>
        <a:off x="276043" y="876900"/>
        <a:ext cx="2825899" cy="932784"/>
      </dsp:txXfrm>
    </dsp:sp>
    <dsp:sp modelId="{9FAB5719-1493-4C61-8EB6-BF48D1B6303B}">
      <dsp:nvSpPr>
        <dsp:cNvPr id="0" name=""/>
        <dsp:cNvSpPr/>
      </dsp:nvSpPr>
      <dsp:spPr>
        <a:xfrm>
          <a:off x="2188886" y="629160"/>
          <a:ext cx="3136620" cy="3136620"/>
        </a:xfrm>
        <a:custGeom>
          <a:avLst/>
          <a:gdLst/>
          <a:ahLst/>
          <a:cxnLst/>
          <a:rect l="0" t="0" r="0" b="0"/>
          <a:pathLst>
            <a:path>
              <a:moveTo>
                <a:pt x="810384" y="195304"/>
              </a:moveTo>
              <a:arcTo wR="1568310" hR="1568310" stAng="14466026" swAng="878269"/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B6003B-483D-4B5D-AB85-74FE9E9ACF2E}" type="datetimeFigureOut">
              <a:rPr lang="en-AU" smtClean="0"/>
              <a:t>6/03/2019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E8AAA-1460-4101-9BB0-55DA0ADDA6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5523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8325BD-D9FE-4D7C-83AF-0E25B716DD66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88968-A69A-442B-9372-8CCE1357535C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3283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406932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2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985767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smtClean="0"/>
              <a:t>More information about SHARC is available at the table</a:t>
            </a: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3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389170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smtClean="0"/>
              <a:t>More information about SHARC is available at the table</a:t>
            </a:r>
          </a:p>
          <a:p>
            <a:r>
              <a:rPr lang="en-AU" altLang="en-US" sz="1200" dirty="0" smtClean="0"/>
              <a:t>Our Peer Worker training has been</a:t>
            </a:r>
            <a:r>
              <a:rPr lang="en-AU" altLang="en-US" sz="1200" baseline="0" dirty="0" smtClean="0"/>
              <a:t> evaluated by Peer Workers in Mental Health </a:t>
            </a:r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4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643447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dirty="0" smtClean="0"/>
          </a:p>
          <a:p>
            <a:r>
              <a:rPr lang="en-AU" dirty="0" smtClean="0"/>
              <a:t>This has been developed in consultation with the </a:t>
            </a:r>
            <a:r>
              <a:rPr lang="en-AU" dirty="0" err="1" smtClean="0"/>
              <a:t>CoP</a:t>
            </a:r>
            <a:r>
              <a:rPr lang="en-AU" baseline="0" dirty="0" smtClean="0"/>
              <a:t> and DHHS – </a:t>
            </a:r>
            <a:r>
              <a:rPr lang="en-AU" baseline="0" dirty="0" err="1" smtClean="0"/>
              <a:t>CopP</a:t>
            </a:r>
            <a:r>
              <a:rPr lang="en-AU" baseline="0" dirty="0" smtClean="0"/>
              <a:t> will be doing a workshop </a:t>
            </a:r>
          </a:p>
          <a:p>
            <a:endParaRPr lang="en-AU" baseline="0" dirty="0" smtClean="0"/>
          </a:p>
          <a:p>
            <a:r>
              <a:rPr lang="en-AU" baseline="0" dirty="0" smtClean="0"/>
              <a:t>This is broad and in reality organisations requirements will differ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dirty="0" smtClean="0"/>
              <a:t>Looks different in a number of environments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dirty="0" smtClean="0"/>
              <a:t>Essentially its</a:t>
            </a:r>
            <a:r>
              <a:rPr lang="en-AU" baseline="0" dirty="0" smtClean="0"/>
              <a:t> about connection, mutuality and empowerment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dirty="0" smtClean="0"/>
              <a:t>Its not about what they do but how they</a:t>
            </a:r>
            <a:r>
              <a:rPr lang="en-AU" baseline="0" dirty="0" smtClean="0"/>
              <a:t> do it</a:t>
            </a:r>
            <a:endParaRPr lang="en-AU" dirty="0" smtClean="0"/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5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269149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NZ - Counties </a:t>
            </a:r>
            <a:r>
              <a:rPr lang="en-US" baseline="0" dirty="0" err="1" smtClean="0"/>
              <a:t>Manukau</a:t>
            </a:r>
            <a:r>
              <a:rPr lang="en-US" baseline="0" dirty="0" smtClean="0"/>
              <a:t> Health has the highest concentration of funded AOD peer support </a:t>
            </a:r>
            <a:r>
              <a:rPr lang="en-US" baseline="0" dirty="0" err="1" smtClean="0"/>
              <a:t>programmes</a:t>
            </a:r>
            <a:r>
              <a:rPr lang="en-US" baseline="0" dirty="0" smtClean="0"/>
              <a:t> in New Zealand</a:t>
            </a:r>
            <a:endParaRPr lang="en-AU" baseline="0" dirty="0" smtClean="0"/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6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947324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7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839440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AU" altLang="en-US" sz="1200" dirty="0" smtClean="0"/>
              <a:t>We have</a:t>
            </a:r>
            <a:r>
              <a:rPr lang="en-AU" altLang="en-US" sz="1200" baseline="0" dirty="0" smtClean="0"/>
              <a:t> developed a</a:t>
            </a:r>
            <a:r>
              <a:rPr lang="en-AU" altLang="en-US" sz="1200" dirty="0" smtClean="0"/>
              <a:t> clear framework for implementation and sustainability of the AOD Peer Workforce</a:t>
            </a: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8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373689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AU" sz="1200" b="1" dirty="0" smtClean="0">
                <a:latin typeface="Century Gothic" panose="020B0502020202020204" pitchFamily="34" charset="0"/>
              </a:rPr>
              <a:t>Organisational readiness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200" dirty="0" smtClean="0">
                <a:latin typeface="Century Gothic" panose="020B0502020202020204" pitchFamily="34" charset="0"/>
              </a:rPr>
              <a:t>Shared understanding</a:t>
            </a:r>
            <a:br>
              <a:rPr lang="en-AU" sz="1200" dirty="0" smtClean="0">
                <a:latin typeface="Century Gothic" panose="020B0502020202020204" pitchFamily="34" charset="0"/>
              </a:rPr>
            </a:br>
            <a:endParaRPr lang="en-AU" sz="1200" dirty="0" smtClean="0">
              <a:latin typeface="Century Gothic" panose="020B0502020202020204" pitchFamily="34" charset="0"/>
            </a:endParaRPr>
          </a:p>
          <a:p>
            <a:r>
              <a:rPr lang="en-AU" sz="1200" b="1" dirty="0" smtClean="0">
                <a:latin typeface="Century Gothic" panose="020B0502020202020204" pitchFamily="34" charset="0"/>
              </a:rPr>
              <a:t>Preparation and Planning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200" dirty="0" smtClean="0">
                <a:latin typeface="Century Gothic" panose="020B0502020202020204" pitchFamily="34" charset="0"/>
              </a:rPr>
              <a:t>Considered planning and Human Resources practices</a:t>
            </a:r>
          </a:p>
          <a:p>
            <a:endParaRPr lang="en-AU" sz="1200" b="1" dirty="0" smtClean="0">
              <a:latin typeface="Century Gothic" panose="020B0502020202020204" pitchFamily="34" charset="0"/>
            </a:endParaRPr>
          </a:p>
          <a:p>
            <a:r>
              <a:rPr lang="en-AU" sz="1200" b="1" dirty="0" smtClean="0">
                <a:latin typeface="Century Gothic" panose="020B0502020202020204" pitchFamily="34" charset="0"/>
              </a:rPr>
              <a:t>Framework for sustainability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200" dirty="0" smtClean="0">
                <a:latin typeface="Century Gothic" panose="020B0502020202020204" pitchFamily="34" charset="0"/>
              </a:rPr>
              <a:t>Integration into organisational frameworks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200" dirty="0" smtClean="0">
                <a:latin typeface="Century Gothic" panose="020B0502020202020204" pitchFamily="34" charset="0"/>
              </a:rPr>
              <a:t>Peer Worker specific supports</a:t>
            </a:r>
          </a:p>
          <a:p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Century Gothic" panose="020B0502020202020204" pitchFamily="34" charset="0"/>
              <a:ea typeface="+mn-ea"/>
              <a:cs typeface="+mn-cs"/>
            </a:endParaRPr>
          </a:p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9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257403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dirty="0" smtClean="0">
                <a:latin typeface="Century Gothic" panose="020B0502020202020204" pitchFamily="34" charset="0"/>
              </a:rPr>
              <a:t>Managers and their teams are aware of, or open to, the advantages of a peer workforce </a:t>
            </a:r>
            <a:endParaRPr lang="en-AU" sz="1200" dirty="0" smtClean="0">
              <a:latin typeface="Century Gothic" panose="020B0502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 smtClean="0">
                <a:latin typeface="Century Gothic" panose="020B0502020202020204" pitchFamily="34" charset="0"/>
              </a:rPr>
              <a:t>and reflected in organisational systems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 smtClean="0">
                <a:latin typeface="Century Gothic" panose="020B0502020202020204" pitchFamily="34" charset="0"/>
              </a:rPr>
              <a:t>Its not what they do but how they do it</a:t>
            </a:r>
            <a:endParaRPr lang="en-AU" sz="1200" dirty="0" smtClean="0">
              <a:latin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+mn-ea"/>
                <a:cs typeface="+mn-cs"/>
              </a:rPr>
              <a:t>We need to begin thinking about what peer work is for the whole organisation – a shared understanding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+mn-ea"/>
                <a:cs typeface="+mn-cs"/>
              </a:rPr>
              <a:t> is crucial</a:t>
            </a:r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Century Gothic" panose="020B0502020202020204" pitchFamily="34" charset="0"/>
              <a:ea typeface="+mn-ea"/>
              <a:cs typeface="+mn-cs"/>
            </a:endParaRPr>
          </a:p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10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431941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1200" dirty="0" smtClean="0"/>
              <a:t>Development of the why an how. -</a:t>
            </a:r>
          </a:p>
          <a:p>
            <a:r>
              <a:rPr lang="en-US" altLang="en-US" sz="1200" dirty="0" smtClean="0"/>
              <a:t>What do we want to achieve? How are we going to best incorporate peer work into the existing organisational infrastructure? How will peer workers complement existing roles?</a:t>
            </a:r>
            <a:br>
              <a:rPr lang="en-US" altLang="en-US" sz="1200" dirty="0" smtClean="0"/>
            </a:br>
            <a:endParaRPr lang="en-US" altLang="en-US" sz="120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Century Gothic" panose="020B0502020202020204" pitchFamily="34" charset="0"/>
              </a:rPr>
              <a:t>Staff champions – who</a:t>
            </a:r>
            <a:r>
              <a:rPr lang="en-US" sz="1200" baseline="0" dirty="0" smtClean="0">
                <a:latin typeface="Century Gothic" panose="020B0502020202020204" pitchFamily="34" charset="0"/>
              </a:rPr>
              <a:t> will be responsible for overseeing the implementation and success of the role?</a:t>
            </a:r>
          </a:p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11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4630041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12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6525611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AU" altLang="en-US" sz="1200" dirty="0" smtClean="0">
                <a:latin typeface="+mn-lt"/>
              </a:rPr>
              <a:t>Amongst other models…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13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530645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14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416701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altLang="en-US" sz="1200" dirty="0" smtClean="0">
                <a:latin typeface="+mn-lt"/>
              </a:rPr>
              <a:t>Weve looked at the key domains to</a:t>
            </a:r>
            <a:r>
              <a:rPr lang="en-AU" altLang="en-US" sz="1200" baseline="0" dirty="0" smtClean="0">
                <a:latin typeface="+mn-lt"/>
              </a:rPr>
              <a:t> implementing a peer workforce. But what are keys to success for ongoing sustainability of the peer workforce across sectors?</a:t>
            </a:r>
            <a:endParaRPr lang="en-AU" altLang="en-US" sz="1200" dirty="0" smtClean="0">
              <a:latin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b="0" baseline="0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do we share our learnings in order to grow despite operating in different and sometimes competitive environment</a:t>
            </a:r>
            <a:endParaRPr lang="en-AU" b="0" dirty="0" smtClean="0"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15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596481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16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1125655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17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2479242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AU" altLang="en-US" sz="1200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18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3403877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endParaRPr lang="en-AU" altLang="en-US" sz="1200" dirty="0" smtClean="0">
              <a:latin typeface="+mn-lt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C84AE55-5313-42F2-A898-613E4390D9E3}" type="slidenum">
              <a:rPr lang="en-AU" altLang="en-US"/>
              <a:pPr/>
              <a:t>19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605476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946C2-9327-41E7-91EF-BE76E8CF3B9B}" type="datetimeFigureOut">
              <a:rPr lang="en-AU" smtClean="0"/>
              <a:pPr/>
              <a:t>6/03/2019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8C841-5AA3-4BB4-BE55-FA52EE7FE171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1.jpeg"/><Relationship Id="rId10" Type="http://schemas.openxmlformats.org/officeDocument/2006/relationships/diagramQuickStyle" Target="../diagrams/quickStyle1.xml"/><Relationship Id="rId4" Type="http://schemas.microsoft.com/office/2007/relationships/hdphoto" Target="../media/hdphoto1.wdp"/><Relationship Id="rId9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2.png"/><Relationship Id="rId7" Type="http://schemas.openxmlformats.org/officeDocument/2006/relationships/diagramData" Target="../diagrams/data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diagramDrawing" Target="../diagrams/drawing2.xml"/><Relationship Id="rId5" Type="http://schemas.openxmlformats.org/officeDocument/2006/relationships/image" Target="../media/image1.jpeg"/><Relationship Id="rId10" Type="http://schemas.openxmlformats.org/officeDocument/2006/relationships/diagramColors" Target="../diagrams/colors2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image" Target="../media/image2.png"/><Relationship Id="rId7" Type="http://schemas.openxmlformats.org/officeDocument/2006/relationships/diagramData" Target="../diagrams/data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diagramDrawing" Target="../diagrams/drawing3.xml"/><Relationship Id="rId5" Type="http://schemas.openxmlformats.org/officeDocument/2006/relationships/image" Target="../media/image1.jpeg"/><Relationship Id="rId10" Type="http://schemas.openxmlformats.org/officeDocument/2006/relationships/diagramColors" Target="../diagrams/colors3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jpeg"/><Relationship Id="rId7" Type="http://schemas.openxmlformats.org/officeDocument/2006/relationships/hyperlink" Target="http://www.sharc.org.au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peersupport@sharc.org.au" TargetMode="Externa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900104"/>
            <a:ext cx="1757944" cy="957896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587978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8920"/>
            <a:ext cx="9144000" cy="27363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603" y="5929497"/>
            <a:ext cx="3506531" cy="8991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40358"/>
            <a:ext cx="9144000" cy="1969477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1223963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4900" b="1" cap="all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TOMORROWS WORKFORCE</a:t>
            </a:r>
            <a:r>
              <a:rPr lang="en-AU" sz="3600" b="1" cap="all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AU" sz="3600" b="1" cap="all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2700" b="1" dirty="0" smtClean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Peer Workforce in </a:t>
            </a:r>
            <a:r>
              <a:rPr lang="en-AU" sz="2400" b="1" dirty="0" smtClean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Alcohol </a:t>
            </a:r>
            <a:r>
              <a:rPr lang="en-AU" sz="2400" b="1" dirty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&amp; other Drugs (AOD)</a:t>
            </a:r>
            <a:endParaRPr lang="en-AU" sz="3600" b="1" dirty="0">
              <a:latin typeface="Century Gothic" panose="020B050202020202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97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51720" y="260648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OUTLINE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38117" y="1030089"/>
            <a:ext cx="786776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SHARC </a:t>
            </a:r>
            <a:r>
              <a:rPr lang="en-AU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Peer Projects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</a:t>
            </a: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 AOD </a:t>
            </a:r>
            <a:r>
              <a:rPr lang="en-AU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Peer </a:t>
            </a: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Worker?  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Why </a:t>
            </a:r>
            <a:r>
              <a:rPr lang="en-AU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Peer Work?  - </a:t>
            </a: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evidence base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AOD Peer Workforce – Victoria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AOD Peer Workforce Strategy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SHARC Peer Worker Model</a:t>
            </a:r>
            <a:endParaRPr lang="en-AU" dirty="0"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Implementing </a:t>
            </a:r>
            <a:r>
              <a:rPr lang="en-AU" dirty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Peer Workforce – Key </a:t>
            </a: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domains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Thriving Peer Workforce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buFont typeface="Century Gothic" panose="020B0502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Keys to Success</a:t>
            </a:r>
            <a:endParaRPr lang="en-AU" dirty="0"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Century Gothic" panose="020B0502020202020204" pitchFamily="34" charset="0"/>
              <a:buChar char="•"/>
            </a:pPr>
            <a:endParaRPr lang="en-AU" dirty="0"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32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51720" y="466631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SHARC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683568" y="1532906"/>
            <a:ext cx="8064896" cy="288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600" dirty="0">
                <a:latin typeface="Century Gothic" panose="020B0502020202020204" pitchFamily="34" charset="0"/>
              </a:rPr>
              <a:t>Self Help Addiction Resource Centre (SHARC) promotes self-help approaches to recovery from severe alcohol and drug related issues</a:t>
            </a:r>
            <a:r>
              <a:rPr lang="en-US" sz="1600" dirty="0" smtClean="0">
                <a:latin typeface="Century Gothic" panose="020B0502020202020204" pitchFamily="34" charset="0"/>
              </a:rPr>
              <a:t>.</a:t>
            </a:r>
            <a:endParaRPr lang="en-US" sz="1600" dirty="0">
              <a:latin typeface="Century Gothic" panose="020B0502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sz="1600" dirty="0" smtClean="0">
                <a:latin typeface="Century Gothic" panose="020B0502020202020204" pitchFamily="34" charset="0"/>
              </a:rPr>
              <a:t>SHARC </a:t>
            </a:r>
            <a:r>
              <a:rPr lang="en-AU" sz="1600" dirty="0">
                <a:latin typeface="Century Gothic" panose="020B0502020202020204" pitchFamily="34" charset="0"/>
              </a:rPr>
              <a:t>have been actively developing </a:t>
            </a:r>
            <a:r>
              <a:rPr lang="en-AU" sz="1600" dirty="0" smtClean="0">
                <a:latin typeface="Century Gothic" panose="020B0502020202020204" pitchFamily="34" charset="0"/>
              </a:rPr>
              <a:t>and implementing self-help </a:t>
            </a:r>
            <a:r>
              <a:rPr lang="en-AU" sz="1600" dirty="0">
                <a:latin typeface="Century Gothic" panose="020B0502020202020204" pitchFamily="34" charset="0"/>
              </a:rPr>
              <a:t>and peer-support approaches to AOD recovery for over 30 </a:t>
            </a:r>
            <a:r>
              <a:rPr lang="en-AU" sz="1600" dirty="0" smtClean="0">
                <a:latin typeface="Century Gothic" panose="020B0502020202020204" pitchFamily="34" charset="0"/>
              </a:rPr>
              <a:t>years.</a:t>
            </a:r>
            <a:endParaRPr lang="en-AU" sz="1400" dirty="0">
              <a:latin typeface="Century Gothic" panose="020B0502020202020204" pitchFamily="34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AU" sz="1600" dirty="0">
                <a:latin typeface="Century Gothic" panose="020B0502020202020204" pitchFamily="34" charset="0"/>
              </a:rPr>
              <a:t>SHARC’s established peer workforce partnerships spread across a number of domains including justice, mental health, harm reduction and gambling related harm</a:t>
            </a:r>
            <a:r>
              <a:rPr lang="en-AU" sz="1600" dirty="0" smtClean="0">
                <a:latin typeface="Century Gothic" panose="020B0502020202020204" pitchFamily="34" charset="0"/>
              </a:rPr>
              <a:t>.</a:t>
            </a:r>
            <a:endParaRPr lang="en-AU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51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51720" y="466631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SHARC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13455" y="2029414"/>
            <a:ext cx="8208912" cy="3143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Peer Projects, a program of SHARC, supports the growth, development and sustainability of Victoria’s AOD peer workforce. </a:t>
            </a:r>
            <a:r>
              <a:rPr lang="en-US" sz="1600" dirty="0" smtClean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We provide:</a:t>
            </a:r>
            <a:endParaRPr lang="en-US" sz="1600" dirty="0">
              <a:solidFill>
                <a:srgbClr val="000000"/>
              </a:solidFill>
              <a:latin typeface="Century Gothic" panose="020B050202020202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sz="1600" dirty="0">
                <a:latin typeface="Century Gothic" panose="020B0502020202020204" pitchFamily="34" charset="0"/>
              </a:rPr>
              <a:t>Peer Workforce Development and Support</a:t>
            </a:r>
          </a:p>
          <a:p>
            <a:pPr marL="2857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entury Gothic" panose="020B0502020202020204" pitchFamily="34" charset="0"/>
              </a:rPr>
              <a:t>Services include:  peer worker training, supervision, organisational readiness, resource development and facilitation of the Victorian AOD Peer Workforce Community of Practice.</a:t>
            </a:r>
          </a:p>
          <a:p>
            <a:pPr marL="2857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entury Gothic" panose="020B0502020202020204" pitchFamily="34" charset="0"/>
              </a:rPr>
              <a:t>We facilitate the placement and support of Peer Workers across the </a:t>
            </a:r>
            <a:r>
              <a:rPr lang="en-US" sz="1600" dirty="0" smtClean="0">
                <a:latin typeface="Century Gothic" panose="020B0502020202020204" pitchFamily="34" charset="0"/>
              </a:rPr>
              <a:t>state in a number of environments</a:t>
            </a:r>
            <a:endParaRPr lang="en-AU" sz="16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455" y="1081279"/>
            <a:ext cx="777307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26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an AOD Peer Worker?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016" y="3739326"/>
            <a:ext cx="6228184" cy="142204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95536" y="1804084"/>
            <a:ext cx="8586093" cy="1122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AU" sz="20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‘A Peer Worker utilises their lived </a:t>
            </a:r>
            <a:r>
              <a:rPr lang="en-A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experience of alcohol and other drugs, plus skills learned in formal training, to deliver services in support of </a:t>
            </a:r>
            <a:r>
              <a:rPr lang="en-AU" sz="20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others’.</a:t>
            </a:r>
            <a:endParaRPr lang="en-AU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48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PEER WORK?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85800" y="1758471"/>
            <a:ext cx="79906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latin typeface="Century Gothic" panose="020B0502020202020204" pitchFamily="34" charset="0"/>
              </a:rPr>
              <a:t>The evidence base for peer work is strong in the Mental Health </a:t>
            </a:r>
            <a:r>
              <a:rPr lang="en-AU" dirty="0" smtClean="0">
                <a:latin typeface="Century Gothic" panose="020B0502020202020204" pitchFamily="34" charset="0"/>
              </a:rPr>
              <a:t>sector and useful parallels can be drawn.  </a:t>
            </a:r>
            <a:r>
              <a:rPr lang="en-AU" sz="1200" dirty="0" smtClean="0">
                <a:latin typeface="Century Gothic" panose="020B0502020202020204" pitchFamily="34" charset="0"/>
              </a:rPr>
              <a:t>(see </a:t>
            </a:r>
            <a:r>
              <a:rPr lang="en-US" sz="1200" dirty="0">
                <a:latin typeface="Century Gothic" panose="020B0502020202020204" pitchFamily="34" charset="0"/>
              </a:rPr>
              <a:t>Gagne, C. A., White, W., &amp; Anthony, W. A. (2007). Recovery: A common vision for the fields of mental health and addictions. Psychiatric Rehabilitation Journal, 32(10), 32-37</a:t>
            </a:r>
            <a:r>
              <a:rPr lang="en-US" sz="1200" dirty="0" smtClean="0">
                <a:latin typeface="Century Gothic" panose="020B0502020202020204" pitchFamily="34" charset="0"/>
              </a:rPr>
              <a:t>.)</a:t>
            </a:r>
            <a:r>
              <a:rPr lang="en-AU" dirty="0" smtClean="0">
                <a:latin typeface="Century Gothic" panose="020B0502020202020204" pitchFamily="34" charset="0"/>
              </a:rPr>
              <a:t/>
            </a:r>
            <a:br>
              <a:rPr lang="en-AU" dirty="0" smtClean="0">
                <a:latin typeface="Century Gothic" panose="020B0502020202020204" pitchFamily="34" charset="0"/>
              </a:rPr>
            </a:br>
            <a:endParaRPr lang="en-AU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 smtClean="0">
                <a:latin typeface="Century Gothic" panose="020B0502020202020204" pitchFamily="34" charset="0"/>
              </a:rPr>
              <a:t>New Zealand studies have evidence for AOD Peer Work. They have </a:t>
            </a:r>
            <a:r>
              <a:rPr lang="en-US" dirty="0" smtClean="0">
                <a:latin typeface="Century Gothic" panose="020B0502020202020204" pitchFamily="34" charset="0"/>
              </a:rPr>
              <a:t>found it effective</a:t>
            </a:r>
            <a:r>
              <a:rPr lang="en-US" dirty="0">
                <a:latin typeface="Century Gothic" panose="020B0502020202020204" pitchFamily="34" charset="0"/>
              </a:rPr>
              <a:t>, </a:t>
            </a:r>
            <a:r>
              <a:rPr lang="en-US" dirty="0" smtClean="0">
                <a:latin typeface="Century Gothic" panose="020B0502020202020204" pitchFamily="34" charset="0"/>
              </a:rPr>
              <a:t> </a:t>
            </a:r>
            <a:r>
              <a:rPr lang="en-US" dirty="0">
                <a:latin typeface="Century Gothic" panose="020B0502020202020204" pitchFamily="34" charset="0"/>
              </a:rPr>
              <a:t>good value for money </a:t>
            </a:r>
            <a:r>
              <a:rPr lang="en-US" dirty="0" smtClean="0">
                <a:latin typeface="Century Gothic" panose="020B0502020202020204" pitchFamily="34" charset="0"/>
              </a:rPr>
              <a:t>a </a:t>
            </a:r>
            <a:r>
              <a:rPr lang="en-US" dirty="0">
                <a:latin typeface="Century Gothic" panose="020B0502020202020204" pitchFamily="34" charset="0"/>
              </a:rPr>
              <a:t>valuable component of AOD service delivery that contributes positively to people’s recovery. </a:t>
            </a:r>
            <a:r>
              <a:rPr lang="en-US" sz="1200" dirty="0">
                <a:latin typeface="Century Gothic" panose="020B0502020202020204" pitchFamily="34" charset="0"/>
              </a:rPr>
              <a:t>(See King J, Panther G. (2014). Peer Support Themes. Report prepared for AOD Collaborative Group. Auckland: Julian King &amp; Associates Limited – a member of the </a:t>
            </a:r>
            <a:r>
              <a:rPr lang="en-US" sz="1200" dirty="0" err="1">
                <a:latin typeface="Century Gothic" panose="020B0502020202020204" pitchFamily="34" charset="0"/>
              </a:rPr>
              <a:t>Kinnect</a:t>
            </a:r>
            <a:r>
              <a:rPr lang="en-US" sz="1200" dirty="0">
                <a:latin typeface="Century Gothic" panose="020B0502020202020204" pitchFamily="34" charset="0"/>
              </a:rPr>
              <a:t> Group</a:t>
            </a:r>
            <a:r>
              <a:rPr lang="en-US" sz="1200" dirty="0" smtClean="0">
                <a:latin typeface="Century Gothic" panose="020B0502020202020204" pitchFamily="34" charset="0"/>
              </a:rPr>
              <a:t>.)</a:t>
            </a:r>
            <a:r>
              <a:rPr lang="en-AU" dirty="0" smtClean="0">
                <a:latin typeface="Century Gothic" panose="020B0502020202020204" pitchFamily="34" charset="0"/>
              </a:rPr>
              <a:t/>
            </a:r>
            <a:br>
              <a:rPr lang="en-AU" dirty="0" smtClean="0">
                <a:latin typeface="Century Gothic" panose="020B0502020202020204" pitchFamily="34" charset="0"/>
              </a:rPr>
            </a:br>
            <a:endParaRPr lang="en-AU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entury Gothic" panose="020B0502020202020204" pitchFamily="34" charset="0"/>
              </a:rPr>
              <a:t>Peer work benefits the people who use the service, the peer worker and the </a:t>
            </a:r>
            <a:r>
              <a:rPr lang="en-US" dirty="0" err="1" smtClean="0">
                <a:latin typeface="Century Gothic" panose="020B0502020202020204" pitchFamily="34" charset="0"/>
              </a:rPr>
              <a:t>organisation</a:t>
            </a:r>
            <a:r>
              <a:rPr lang="en-US" dirty="0" smtClean="0">
                <a:latin typeface="Century Gothic" panose="020B0502020202020204" pitchFamily="34" charset="0"/>
              </a:rPr>
              <a:t>.</a:t>
            </a:r>
            <a:endParaRPr lang="en-AU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dirty="0" smtClean="0"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616" y="936709"/>
            <a:ext cx="3785944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8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AOD PEER WORKFORCE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39552" y="1814130"/>
            <a:ext cx="8496944" cy="3470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DHHS </a:t>
            </a:r>
            <a:r>
              <a:rPr lang="en-US" sz="16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Workforce Development has funded </a:t>
            </a:r>
            <a:r>
              <a:rPr lang="en-US" sz="16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supported AOD Peer Workforce Development</a:t>
            </a: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sz="16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clear framework for implementation and support has been </a:t>
            </a:r>
            <a:r>
              <a:rPr lang="en-AU" sz="16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developed and an annual training calendar is in place </a:t>
            </a:r>
            <a:endParaRPr lang="en-AU" sz="1600" dirty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sz="16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Many organisations </a:t>
            </a:r>
            <a:r>
              <a:rPr lang="en-US" sz="16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formalizing and integrating peer work into their service </a:t>
            </a:r>
            <a:endParaRPr lang="en-US" sz="1600" dirty="0" smtClean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Collaboration </a:t>
            </a:r>
            <a:r>
              <a:rPr lang="en-US" sz="16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mental health to develop workforce strategies for both workforces</a:t>
            </a:r>
          </a:p>
          <a:p>
            <a:pPr marL="285750" lvl="0" indent="-285750">
              <a:lnSpc>
                <a:spcPct val="115000"/>
              </a:lnSpc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Victorian AOD Peer Workforce Community of Practice is thriving</a:t>
            </a:r>
          </a:p>
          <a:p>
            <a:pPr lvl="0">
              <a:spcBef>
                <a:spcPts val="600"/>
              </a:spcBef>
              <a:spcAft>
                <a:spcPts val="0"/>
              </a:spcAft>
            </a:pPr>
            <a:endParaRPr lang="en-US" sz="1400" dirty="0"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0" y="1044689"/>
            <a:ext cx="6072142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87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364149"/>
            <a:ext cx="5929504" cy="44787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AOD PEER WORKFORCE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909221" y="150461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altLang="en-US" dirty="0"/>
              <a:t> </a:t>
            </a:r>
            <a:endParaRPr lang="en-AU" altLang="en-US" sz="2400" dirty="0">
              <a:solidFill>
                <a:srgbClr val="002060"/>
              </a:solidFill>
              <a:latin typeface="Stingray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3808" y="1026564"/>
            <a:ext cx="5645385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90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0977" y="266493"/>
            <a:ext cx="83020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IMPLEMENTING A PEER WORKFORCE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9832" y="927378"/>
            <a:ext cx="2603218" cy="646232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>
            <p:extLst/>
          </p:nvPr>
        </p:nvGraphicFramePr>
        <p:xfrm>
          <a:off x="827584" y="1272261"/>
          <a:ext cx="7488832" cy="4627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49755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0977" y="266493"/>
            <a:ext cx="83020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DOMAINS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Content Placeholder 1"/>
          <p:cNvSpPr>
            <a:spLocks noGrp="1"/>
          </p:cNvSpPr>
          <p:nvPr>
            <p:ph idx="1"/>
          </p:nvPr>
        </p:nvSpPr>
        <p:spPr>
          <a:xfrm>
            <a:off x="611560" y="1901634"/>
            <a:ext cx="8229600" cy="374441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1800" dirty="0">
                <a:latin typeface="Century Gothic" panose="020B0502020202020204" pitchFamily="34" charset="0"/>
              </a:rPr>
              <a:t>Organisation wide preparation is crucial for the successful implementation of a Peer Workforce. This includes</a:t>
            </a:r>
            <a:r>
              <a:rPr lang="en-US" sz="1800" dirty="0" smtClean="0">
                <a:latin typeface="Century Gothic" panose="020B0502020202020204" pitchFamily="34" charset="0"/>
              </a:rPr>
              <a:t>:</a:t>
            </a:r>
            <a:br>
              <a:rPr lang="en-US" sz="1800" dirty="0" smtClean="0">
                <a:latin typeface="Century Gothic" panose="020B0502020202020204" pitchFamily="34" charset="0"/>
              </a:rPr>
            </a:br>
            <a:endParaRPr lang="en-AU" sz="1800" dirty="0">
              <a:latin typeface="Century Gothic" panose="020B0502020202020204" pitchFamily="34" charset="0"/>
            </a:endParaRPr>
          </a:p>
          <a:p>
            <a:pPr lvl="0">
              <a:lnSpc>
                <a:spcPct val="120000"/>
              </a:lnSpc>
              <a:spcAft>
                <a:spcPts val="1200"/>
              </a:spcAft>
            </a:pPr>
            <a:r>
              <a:rPr lang="en-US" sz="1800" dirty="0" smtClean="0">
                <a:latin typeface="Century Gothic" panose="020B0502020202020204" pitchFamily="34" charset="0"/>
              </a:rPr>
              <a:t>Understanding the practice of peer work and the value it brings</a:t>
            </a:r>
          </a:p>
          <a:p>
            <a:pPr lvl="0">
              <a:lnSpc>
                <a:spcPct val="120000"/>
              </a:lnSpc>
              <a:spcAft>
                <a:spcPts val="1200"/>
              </a:spcAft>
            </a:pPr>
            <a:r>
              <a:rPr lang="en-US" sz="1800" dirty="0" smtClean="0">
                <a:latin typeface="Century Gothic" panose="020B0502020202020204" pitchFamily="34" charset="0"/>
              </a:rPr>
              <a:t>Endorsement and encouragement by </a:t>
            </a:r>
            <a:r>
              <a:rPr lang="en-US" sz="1800" dirty="0">
                <a:latin typeface="Century Gothic" panose="020B0502020202020204" pitchFamily="34" charset="0"/>
              </a:rPr>
              <a:t>committees of management </a:t>
            </a:r>
            <a:endParaRPr lang="en-US" sz="1800" dirty="0" smtClean="0">
              <a:latin typeface="Century Gothic" panose="020B0502020202020204" pitchFamily="34" charset="0"/>
            </a:endParaRPr>
          </a:p>
          <a:p>
            <a:pPr lvl="0">
              <a:lnSpc>
                <a:spcPct val="120000"/>
              </a:lnSpc>
              <a:spcAft>
                <a:spcPts val="1200"/>
              </a:spcAft>
            </a:pPr>
            <a:r>
              <a:rPr lang="en-US" sz="1800" dirty="0" smtClean="0">
                <a:latin typeface="Century Gothic" panose="020B0502020202020204" pitchFamily="34" charset="0"/>
              </a:rPr>
              <a:t>Developing </a:t>
            </a:r>
            <a:r>
              <a:rPr lang="en-US" sz="1800" dirty="0">
                <a:latin typeface="Century Gothic" panose="020B0502020202020204" pitchFamily="34" charset="0"/>
              </a:rPr>
              <a:t>shared expectations about what peer workers actually do ‐ the tasks they are responsible for ‐ </a:t>
            </a:r>
            <a:r>
              <a:rPr lang="en-US" sz="1800" b="1" dirty="0">
                <a:latin typeface="Century Gothic" panose="020B0502020202020204" pitchFamily="34" charset="0"/>
              </a:rPr>
              <a:t>but </a:t>
            </a:r>
            <a:r>
              <a:rPr lang="en-US" sz="1800" b="1" dirty="0" smtClean="0">
                <a:latin typeface="Century Gothic" panose="020B0502020202020204" pitchFamily="34" charset="0"/>
              </a:rPr>
              <a:t>more </a:t>
            </a:r>
            <a:r>
              <a:rPr lang="en-US" sz="1800" b="1" dirty="0">
                <a:latin typeface="Century Gothic" panose="020B0502020202020204" pitchFamily="34" charset="0"/>
              </a:rPr>
              <a:t>importantly, how peer workers go about their work</a:t>
            </a:r>
            <a:r>
              <a:rPr lang="en-US" sz="1800" b="1" dirty="0" smtClean="0">
                <a:latin typeface="Century Gothic" panose="020B0502020202020204" pitchFamily="34" charset="0"/>
              </a:rPr>
              <a:t>.</a:t>
            </a:r>
            <a:endParaRPr lang="en-AU" sz="1800" b="1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274" y="810800"/>
            <a:ext cx="835224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60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0977" y="266493"/>
            <a:ext cx="83020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DOMAINS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742" y="1007362"/>
            <a:ext cx="8144962" cy="859611"/>
          </a:xfrm>
          <a:prstGeom prst="rect">
            <a:avLst/>
          </a:prstGeom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576" y="2263484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altLang="en-US" sz="2000" b="1" dirty="0">
                <a:latin typeface="Century Gothic" panose="020B0502020202020204" pitchFamily="34" charset="0"/>
              </a:rPr>
              <a:t>Considered planning </a:t>
            </a:r>
            <a:endParaRPr lang="en-AU" altLang="en-US" sz="2000" dirty="0">
              <a:latin typeface="Century Gothic" panose="020B0502020202020204" pitchFamily="34" charset="0"/>
            </a:endParaRPr>
          </a:p>
          <a:p>
            <a:r>
              <a:rPr lang="en-AU" altLang="en-US" sz="2000" dirty="0" smtClean="0">
                <a:latin typeface="Century Gothic" panose="020B0502020202020204" pitchFamily="34" charset="0"/>
              </a:rPr>
              <a:t>Development </a:t>
            </a:r>
            <a:r>
              <a:rPr lang="en-AU" altLang="en-US" sz="2000" dirty="0">
                <a:latin typeface="Century Gothic" panose="020B0502020202020204" pitchFamily="34" charset="0"/>
              </a:rPr>
              <a:t>of the why </a:t>
            </a:r>
            <a:r>
              <a:rPr lang="en-AU" altLang="en-US" sz="2000" dirty="0" smtClean="0">
                <a:latin typeface="Century Gothic" panose="020B0502020202020204" pitchFamily="34" charset="0"/>
              </a:rPr>
              <a:t>and how</a:t>
            </a:r>
            <a:endParaRPr lang="en-AU" altLang="en-US" sz="2000" dirty="0">
              <a:latin typeface="Century Gothic" panose="020B0502020202020204" pitchFamily="34" charset="0"/>
            </a:endParaRPr>
          </a:p>
          <a:p>
            <a:r>
              <a:rPr lang="en-AU" sz="2000" dirty="0" smtClean="0">
                <a:latin typeface="Century Gothic" panose="020B0502020202020204" pitchFamily="34" charset="0"/>
              </a:rPr>
              <a:t>Liaising with other agencies and workforce development leads</a:t>
            </a:r>
            <a:r>
              <a:rPr lang="en-US" sz="2000" dirty="0" smtClean="0">
                <a:latin typeface="Century Gothic" panose="020B0502020202020204" pitchFamily="34" charset="0"/>
              </a:rPr>
              <a:t/>
            </a:r>
            <a:br>
              <a:rPr lang="en-US" sz="2000" dirty="0" smtClean="0">
                <a:latin typeface="Century Gothic" panose="020B0502020202020204" pitchFamily="34" charset="0"/>
              </a:rPr>
            </a:br>
            <a:r>
              <a:rPr lang="en-US" sz="700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  <a:endParaRPr lang="en-AU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AU" sz="2000" b="1" dirty="0">
                <a:latin typeface="Century Gothic" panose="020B0502020202020204" pitchFamily="34" charset="0"/>
              </a:rPr>
              <a:t>Underpinned by considered Human Resources </a:t>
            </a:r>
            <a:r>
              <a:rPr lang="en-AU" sz="2000" b="1" dirty="0" smtClean="0">
                <a:latin typeface="Century Gothic" panose="020B0502020202020204" pitchFamily="34" charset="0"/>
              </a:rPr>
              <a:t>practices</a:t>
            </a:r>
            <a:endParaRPr lang="en-AU" sz="2000" b="1" dirty="0">
              <a:latin typeface="Century Gothic" panose="020B0502020202020204" pitchFamily="34" charset="0"/>
            </a:endParaRPr>
          </a:p>
          <a:p>
            <a:pPr lvl="0"/>
            <a:r>
              <a:rPr lang="en-US" sz="2000" dirty="0">
                <a:latin typeface="Century Gothic" panose="020B0502020202020204" pitchFamily="34" charset="0"/>
              </a:rPr>
              <a:t>Identification and training of staff champions</a:t>
            </a:r>
          </a:p>
          <a:p>
            <a:pPr lvl="0"/>
            <a:r>
              <a:rPr lang="en-US" sz="2000" dirty="0">
                <a:latin typeface="Century Gothic" panose="020B0502020202020204" pitchFamily="34" charset="0"/>
              </a:rPr>
              <a:t>Positions are developed </a:t>
            </a:r>
            <a:r>
              <a:rPr lang="en-US" sz="2000" dirty="0" smtClean="0">
                <a:latin typeface="Century Gothic" panose="020B0502020202020204" pitchFamily="34" charset="0"/>
              </a:rPr>
              <a:t>and operationalised </a:t>
            </a:r>
            <a:r>
              <a:rPr lang="en-US" sz="2000" dirty="0">
                <a:latin typeface="Century Gothic" panose="020B0502020202020204" pitchFamily="34" charset="0"/>
              </a:rPr>
              <a:t>in consultation with Peer </a:t>
            </a:r>
            <a:r>
              <a:rPr lang="en-US" sz="2000" dirty="0" smtClean="0">
                <a:latin typeface="Century Gothic" panose="020B0502020202020204" pitchFamily="34" charset="0"/>
              </a:rPr>
              <a:t>Workers</a:t>
            </a:r>
            <a:endParaRPr lang="en-A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49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0977" y="266493"/>
            <a:ext cx="83020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DOMAINS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 bwMode="auto">
          <a:xfrm>
            <a:off x="567863" y="965787"/>
            <a:ext cx="8147248" cy="69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lr>
                <a:srgbClr val="03A2C2"/>
              </a:buClr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89D2E0"/>
              </a:buClr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6AB23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None/>
            </a:pPr>
            <a:r>
              <a:rPr lang="en-US" altLang="en-US" b="1" dirty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altLang="en-US" b="1" dirty="0" smtClean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ramework </a:t>
            </a:r>
            <a:r>
              <a:rPr lang="en-US" altLang="en-US" b="1" dirty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for </a:t>
            </a:r>
            <a:r>
              <a:rPr lang="en-US" altLang="en-US" b="1" dirty="0" smtClean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sustainability</a:t>
            </a:r>
            <a:endParaRPr lang="en-US" altLang="en-US" b="1" dirty="0">
              <a:solidFill>
                <a:srgbClr val="1F4E79"/>
              </a:solidFill>
              <a:latin typeface="Stingra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en-US" altLang="en-US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en-US" altLang="en-US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1800" dirty="0">
                <a:latin typeface="Century Gothic" panose="020B0502020202020204" pitchFamily="34" charset="0"/>
              </a:rPr>
              <a:t>A framework for sustainability should be thought through prior to implementation. This may include</a:t>
            </a:r>
            <a:r>
              <a:rPr lang="en-AU" sz="1800" dirty="0" smtClean="0">
                <a:latin typeface="Century Gothic" panose="020B0502020202020204" pitchFamily="34" charset="0"/>
              </a:rPr>
              <a:t>:</a:t>
            </a:r>
            <a:br>
              <a:rPr lang="en-AU" sz="1800" dirty="0" smtClean="0">
                <a:latin typeface="Century Gothic" panose="020B0502020202020204" pitchFamily="34" charset="0"/>
              </a:rPr>
            </a:br>
            <a:endParaRPr lang="en-AU" sz="1800" dirty="0">
              <a:latin typeface="Century Gothic" panose="020B0502020202020204" pitchFamily="34" charset="0"/>
            </a:endParaRPr>
          </a:p>
          <a:p>
            <a:pPr lvl="0">
              <a:spcAft>
                <a:spcPts val="1200"/>
              </a:spcAft>
            </a:pPr>
            <a:r>
              <a:rPr lang="en-AU" sz="1800" dirty="0" smtClean="0">
                <a:latin typeface="Century Gothic" panose="020B0502020202020204" pitchFamily="34" charset="0"/>
              </a:rPr>
              <a:t>Ensuring training and support is consistent </a:t>
            </a:r>
            <a:r>
              <a:rPr lang="en-AU" sz="1800" dirty="0">
                <a:latin typeface="Century Gothic" panose="020B0502020202020204" pitchFamily="34" charset="0"/>
              </a:rPr>
              <a:t>with, and </a:t>
            </a:r>
            <a:r>
              <a:rPr lang="en-AU" sz="1800" dirty="0" smtClean="0">
                <a:latin typeface="Century Gothic" panose="020B0502020202020204" pitchFamily="34" charset="0"/>
              </a:rPr>
              <a:t>reflects, </a:t>
            </a:r>
            <a:r>
              <a:rPr lang="en-AU" sz="1800" dirty="0">
                <a:latin typeface="Century Gothic" panose="020B0502020202020204" pitchFamily="34" charset="0"/>
              </a:rPr>
              <a:t>the role</a:t>
            </a:r>
          </a:p>
          <a:p>
            <a:pPr lvl="0">
              <a:spcAft>
                <a:spcPts val="1200"/>
              </a:spcAft>
            </a:pPr>
            <a:r>
              <a:rPr lang="en-AU" sz="1800" dirty="0" smtClean="0">
                <a:latin typeface="Century Gothic" panose="020B0502020202020204" pitchFamily="34" charset="0"/>
              </a:rPr>
              <a:t>Continued </a:t>
            </a:r>
            <a:r>
              <a:rPr lang="en-AU" sz="1800" dirty="0">
                <a:latin typeface="Century Gothic" panose="020B0502020202020204" pitchFamily="34" charset="0"/>
              </a:rPr>
              <a:t>effort to emphasise, retain and value the distinctiveness of the peer work role</a:t>
            </a:r>
          </a:p>
          <a:p>
            <a:pPr lvl="0">
              <a:spcAft>
                <a:spcPts val="1200"/>
              </a:spcAft>
            </a:pPr>
            <a:r>
              <a:rPr lang="en-AU" sz="1800" dirty="0" smtClean="0">
                <a:latin typeface="Century Gothic" panose="020B0502020202020204" pitchFamily="34" charset="0"/>
              </a:rPr>
              <a:t>Provision </a:t>
            </a:r>
            <a:r>
              <a:rPr lang="en-AU" sz="1800" dirty="0">
                <a:latin typeface="Century Gothic" panose="020B0502020202020204" pitchFamily="34" charset="0"/>
              </a:rPr>
              <a:t>of Peer Worker specific training, supervision, networking and ongoing professional development </a:t>
            </a:r>
            <a:r>
              <a:rPr lang="en-AU" sz="1800" dirty="0" smtClean="0">
                <a:latin typeface="Century Gothic" panose="020B0502020202020204" pitchFamily="34" charset="0"/>
              </a:rPr>
              <a:t>opportunities</a:t>
            </a:r>
          </a:p>
          <a:p>
            <a:pPr lvl="0">
              <a:spcAft>
                <a:spcPts val="1200"/>
              </a:spcAft>
            </a:pPr>
            <a:r>
              <a:rPr lang="en-AU" sz="1800" dirty="0" smtClean="0">
                <a:latin typeface="Century Gothic" panose="020B0502020202020204" pitchFamily="34" charset="0"/>
              </a:rPr>
              <a:t>Integration into organisational systems</a:t>
            </a:r>
          </a:p>
          <a:p>
            <a:pPr lvl="0">
              <a:spcAft>
                <a:spcPts val="1200"/>
              </a:spcAft>
            </a:pPr>
            <a:r>
              <a:rPr lang="en-AU" sz="1800" dirty="0" smtClean="0">
                <a:latin typeface="Century Gothic" panose="020B0502020202020204" pitchFamily="34" charset="0"/>
              </a:rPr>
              <a:t>Evaluation and reporting processes</a:t>
            </a:r>
            <a:endParaRPr lang="en-AU" sz="1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94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THRIVING PEER WORKFORCE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graphicFrame>
        <p:nvGraphicFramePr>
          <p:cNvPr id="13" name="Content Placeholder 3">
            <a:extLst>
              <a:ext uri="{FF2B5EF4-FFF2-40B4-BE49-F238E27FC236}">
                <a16:creationId xmlns:a16="http://schemas.microsoft.com/office/drawing/2014/main" id="{C6A0C207-133A-443A-BEEB-CF2A109348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848118"/>
              </p:ext>
            </p:extLst>
          </p:nvPr>
        </p:nvGraphicFramePr>
        <p:xfrm>
          <a:off x="1041022" y="1645012"/>
          <a:ext cx="7061956" cy="3467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Rectangle 2"/>
          <p:cNvSpPr/>
          <p:nvPr/>
        </p:nvSpPr>
        <p:spPr>
          <a:xfrm>
            <a:off x="6156176" y="5402660"/>
            <a:ext cx="2869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dirty="0">
                <a:latin typeface="Century Gothic" panose="020B0502020202020204" pitchFamily="34" charset="0"/>
                <a:cs typeface="Calibri Light" panose="020F0302020204030204" pitchFamily="34" charset="0"/>
              </a:rPr>
              <a:t>King and Panther (</a:t>
            </a:r>
            <a:r>
              <a:rPr lang="en-AU" dirty="0" smtClean="0">
                <a:latin typeface="Century Gothic" panose="020B0502020202020204" pitchFamily="34" charset="0"/>
                <a:cs typeface="Calibri Light" panose="020F0302020204030204" pitchFamily="34" charset="0"/>
              </a:rPr>
              <a:t>2014)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291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Surviving PEER WORKFORCE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56176" y="5402660"/>
            <a:ext cx="2869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dirty="0">
                <a:latin typeface="Century Gothic" panose="020B0502020202020204" pitchFamily="34" charset="0"/>
                <a:cs typeface="Calibri Light" panose="020F0302020204030204" pitchFamily="34" charset="0"/>
              </a:rPr>
              <a:t>King and Panther (</a:t>
            </a:r>
            <a:r>
              <a:rPr lang="en-AU" dirty="0" smtClean="0">
                <a:latin typeface="Century Gothic" panose="020B0502020202020204" pitchFamily="34" charset="0"/>
                <a:cs typeface="Calibri Light" panose="020F0302020204030204" pitchFamily="34" charset="0"/>
              </a:rPr>
              <a:t>2014)</a:t>
            </a:r>
            <a:endParaRPr lang="en-AU" dirty="0"/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C6A0C207-133A-443A-BEEB-CF2A109348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6455195"/>
              </p:ext>
            </p:extLst>
          </p:nvPr>
        </p:nvGraphicFramePr>
        <p:xfrm>
          <a:off x="666463" y="1353505"/>
          <a:ext cx="8003232" cy="38024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3624457" y="2060848"/>
            <a:ext cx="254000" cy="241300"/>
            <a:chOff x="2995653" y="1099214"/>
            <a:chExt cx="254000" cy="241300"/>
          </a:xfrm>
        </p:grpSpPr>
        <p:cxnSp>
          <p:nvCxnSpPr>
            <p:cNvPr id="16" name="Straight Connector 15"/>
            <p:cNvCxnSpPr/>
            <p:nvPr/>
          </p:nvCxnSpPr>
          <p:spPr>
            <a:xfrm>
              <a:off x="2995653" y="1111914"/>
              <a:ext cx="254000" cy="22860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3014703" y="1099214"/>
              <a:ext cx="215900" cy="22860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5320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270" y="2520240"/>
            <a:ext cx="3648090" cy="35021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KEYS TO SUCCESS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27584" y="1319911"/>
            <a:ext cx="820668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b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Recognition at a departmental and policy level of the value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b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Cross sector relationships – pathways and resources for mutual learning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AU" b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Resourcing Peer Workforce Development for all sectors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endParaRPr lang="en-AU" b="1" dirty="0" smtClean="0"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331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6692" y="180568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Silos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92" y="958453"/>
            <a:ext cx="8316416" cy="4677985"/>
          </a:xfrm>
          <a:prstGeom prst="rect">
            <a:avLst/>
          </a:prstGeom>
        </p:spPr>
      </p:pic>
      <p:pic>
        <p:nvPicPr>
          <p:cNvPr id="15" name="Content Placeholder 3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33039"/>
            <a:ext cx="6700702" cy="5025527"/>
          </a:xfrm>
        </p:spPr>
      </p:pic>
    </p:spTree>
    <p:extLst>
      <p:ext uri="{BB962C8B-B14F-4D97-AF65-F5344CB8AC3E}">
        <p14:creationId xmlns:p14="http://schemas.microsoft.com/office/powerpoint/2010/main" val="164200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Questions?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00" y="2196059"/>
            <a:ext cx="9155400" cy="305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1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900104"/>
            <a:ext cx="1757944" cy="957896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5879784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273630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87216" y="488540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Thank you </a:t>
            </a:r>
          </a:p>
        </p:txBody>
      </p:sp>
      <p:sp>
        <p:nvSpPr>
          <p:cNvPr id="3" name="Rectangle 2"/>
          <p:cNvSpPr/>
          <p:nvPr/>
        </p:nvSpPr>
        <p:spPr>
          <a:xfrm>
            <a:off x="467544" y="3573016"/>
            <a:ext cx="62646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Century Gothic" panose="020B0502020202020204" pitchFamily="34" charset="0"/>
                <a:ea typeface="Calibri" panose="020F0502020204030204" pitchFamily="34" charset="0"/>
              </a:rPr>
              <a:t>CONTACT</a:t>
            </a:r>
          </a:p>
          <a:p>
            <a:endParaRPr lang="en-US" sz="2000" dirty="0" smtClean="0">
              <a:latin typeface="Century Gothic" panose="020B0502020202020204" pitchFamily="34" charset="0"/>
              <a:ea typeface="Calibri" panose="020F0502020204030204" pitchFamily="34" charset="0"/>
            </a:endParaRPr>
          </a:p>
          <a:p>
            <a:r>
              <a:rPr lang="en-US" sz="2000" dirty="0" smtClean="0">
                <a:latin typeface="Century Gothic" panose="020B0502020202020204" pitchFamily="34" charset="0"/>
                <a:ea typeface="Calibri" panose="020F0502020204030204" pitchFamily="34" charset="0"/>
                <a:hlinkClick r:id="rId6"/>
              </a:rPr>
              <a:t>peersupport@sharc.org.au</a:t>
            </a:r>
            <a:endParaRPr lang="en-US" sz="2000" dirty="0" smtClean="0">
              <a:latin typeface="Century Gothic" panose="020B0502020202020204" pitchFamily="34" charset="0"/>
              <a:ea typeface="Calibri" panose="020F0502020204030204" pitchFamily="34" charset="0"/>
            </a:endParaRPr>
          </a:p>
          <a:p>
            <a:r>
              <a:rPr lang="en-US" sz="2000" dirty="0" smtClean="0">
                <a:latin typeface="Century Gothic" panose="020B0502020202020204" pitchFamily="34" charset="0"/>
                <a:ea typeface="Calibri" panose="020F0502020204030204" pitchFamily="34" charset="0"/>
              </a:rPr>
              <a:t>Self </a:t>
            </a:r>
            <a:r>
              <a:rPr lang="en-US" sz="2000" dirty="0">
                <a:latin typeface="Century Gothic" panose="020B0502020202020204" pitchFamily="34" charset="0"/>
                <a:ea typeface="Calibri" panose="020F0502020204030204" pitchFamily="34" charset="0"/>
              </a:rPr>
              <a:t>Help Addiction Resource Centre Inc</a:t>
            </a:r>
            <a:r>
              <a:rPr lang="en-US" sz="2000" dirty="0" smtClean="0">
                <a:latin typeface="Century Gothic" panose="020B050202020202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en-US" sz="2000" u="sng" dirty="0" smtClean="0">
                <a:latin typeface="Century Gothic" panose="020B0502020202020204" pitchFamily="34" charset="0"/>
                <a:ea typeface="Calibri" panose="020F0502020204030204" pitchFamily="34" charset="0"/>
                <a:hlinkClick r:id="rId7"/>
              </a:rPr>
              <a:t>www.sharc.org.au</a:t>
            </a:r>
            <a:endParaRPr lang="en-US" sz="2000" dirty="0"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603" y="5929497"/>
            <a:ext cx="3506531" cy="8991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5536" y="3920374"/>
            <a:ext cx="1986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1F4E79"/>
                </a:solidFill>
                <a:latin typeface="Stingra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Peer Projects </a:t>
            </a:r>
            <a:endParaRPr lang="en-AU" b="1" dirty="0">
              <a:solidFill>
                <a:srgbClr val="1F4E79"/>
              </a:solidFill>
              <a:latin typeface="Stingra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46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56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190" y="5948761"/>
            <a:ext cx="3794810" cy="9092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" y="5900104"/>
            <a:ext cx="1764829" cy="95789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5877272"/>
            <a:ext cx="9144000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590854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5800" y="337369"/>
            <a:ext cx="7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cap="all" spc="110" dirty="0" smtClean="0">
                <a:solidFill>
                  <a:srgbClr val="1F4E79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  <a:endParaRPr lang="en-US" sz="4400" b="1" cap="all" spc="110" dirty="0">
              <a:solidFill>
                <a:srgbClr val="1F4E79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9" y="5890337"/>
            <a:ext cx="3506531" cy="8991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01604" y="1244841"/>
            <a:ext cx="747079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200" dirty="0">
                <a:latin typeface="Century Gothic" panose="020B0502020202020204" pitchFamily="34" charset="0"/>
              </a:rPr>
              <a:t>King J, Panther G. (2014). </a:t>
            </a:r>
            <a:r>
              <a:rPr lang="en-AU" sz="1200" i="1" dirty="0">
                <a:latin typeface="Century Gothic" panose="020B0502020202020204" pitchFamily="34" charset="0"/>
              </a:rPr>
              <a:t>Peer Support Themes</a:t>
            </a:r>
            <a:r>
              <a:rPr lang="en-AU" sz="1200" dirty="0">
                <a:latin typeface="Century Gothic" panose="020B0502020202020204" pitchFamily="34" charset="0"/>
              </a:rPr>
              <a:t>. Report prepared for AOD Collaborative Group. Auckland: Julian King &amp; Associates Limited – a member of the </a:t>
            </a:r>
            <a:r>
              <a:rPr lang="en-AU" sz="1200" dirty="0" err="1">
                <a:latin typeface="Century Gothic" panose="020B0502020202020204" pitchFamily="34" charset="0"/>
              </a:rPr>
              <a:t>Kinnect</a:t>
            </a:r>
            <a:r>
              <a:rPr lang="en-AU" sz="1200" dirty="0">
                <a:latin typeface="Century Gothic" panose="020B0502020202020204" pitchFamily="34" charset="0"/>
              </a:rPr>
              <a:t> Group</a:t>
            </a:r>
            <a:r>
              <a:rPr lang="en-AU" sz="1200" dirty="0" smtClean="0">
                <a:latin typeface="Century Gothic" panose="020B0502020202020204" pitchFamily="34" charset="0"/>
              </a:rPr>
              <a:t>.</a:t>
            </a:r>
            <a:br>
              <a:rPr lang="en-AU" sz="1200" dirty="0" smtClean="0">
                <a:latin typeface="Century Gothic" panose="020B0502020202020204" pitchFamily="34" charset="0"/>
              </a:rPr>
            </a:br>
            <a:endParaRPr lang="en-A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 panose="020B0502020202020204" pitchFamily="34" charset="0"/>
              </a:rPr>
              <a:t>Commonwealth of </a:t>
            </a:r>
            <a:r>
              <a:rPr lang="en-US" sz="1200" dirty="0" smtClean="0">
                <a:latin typeface="Century Gothic" panose="020B0502020202020204" pitchFamily="34" charset="0"/>
              </a:rPr>
              <a:t>Australia, Department </a:t>
            </a:r>
            <a:r>
              <a:rPr lang="en-US" sz="1200" dirty="0">
                <a:latin typeface="Century Gothic" panose="020B0502020202020204" pitchFamily="34" charset="0"/>
              </a:rPr>
              <a:t>of the Prime Minister and Cabinet, National </a:t>
            </a:r>
            <a:r>
              <a:rPr lang="en-US" sz="1200" dirty="0" smtClean="0">
                <a:latin typeface="Century Gothic" panose="020B0502020202020204" pitchFamily="34" charset="0"/>
              </a:rPr>
              <a:t>Ice Action </a:t>
            </a:r>
            <a:r>
              <a:rPr lang="en-US" sz="1200" dirty="0">
                <a:latin typeface="Century Gothic" panose="020B0502020202020204" pitchFamily="34" charset="0"/>
              </a:rPr>
              <a:t>Strategy </a:t>
            </a:r>
            <a:r>
              <a:rPr lang="en-US" sz="1200" dirty="0" smtClean="0">
                <a:latin typeface="Century Gothic" panose="020B0502020202020204" pitchFamily="34" charset="0"/>
              </a:rPr>
              <a:t>2015</a:t>
            </a:r>
            <a:br>
              <a:rPr lang="en-US" sz="1200" dirty="0" smtClean="0">
                <a:latin typeface="Century Gothic" panose="020B0502020202020204" pitchFamily="34" charset="0"/>
              </a:rPr>
            </a:br>
            <a:endParaRPr lang="en-US" sz="12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 panose="020B0502020202020204" pitchFamily="34" charset="0"/>
              </a:rPr>
              <a:t>Gagne, C. A., White, W., &amp; Anthony, W. A. (2007). Recovery: A common vision for the fields of mental health and addictions. Psychiatric Rehabilitation Journal, 32(10), 32-37</a:t>
            </a:r>
            <a:r>
              <a:rPr lang="en-US" sz="1200" dirty="0" smtClean="0">
                <a:latin typeface="Century Gothic" panose="020B0502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Century Gothic" panose="020B0502020202020204" pitchFamily="34" charset="0"/>
              </a:rPr>
              <a:t>State </a:t>
            </a:r>
            <a:r>
              <a:rPr lang="en-US" sz="1200" dirty="0">
                <a:latin typeface="Century Gothic" panose="020B0502020202020204" pitchFamily="34" charset="0"/>
              </a:rPr>
              <a:t>of Victoria, Department of Health and Human Services, July 2018. Victoria’s alcohol and other drugs workforce strategy 2018–2022. </a:t>
            </a:r>
            <a:r>
              <a:rPr lang="en-US" sz="1200" dirty="0" smtClean="0">
                <a:latin typeface="Century Gothic" panose="020B0502020202020204" pitchFamily="34" charset="0"/>
              </a:rPr>
              <a:t/>
            </a:r>
            <a:br>
              <a:rPr lang="en-US" sz="1200" dirty="0" smtClean="0">
                <a:latin typeface="Century Gothic" panose="020B0502020202020204" pitchFamily="34" charset="0"/>
              </a:rPr>
            </a:br>
            <a:endParaRPr lang="en-US" sz="12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 panose="020B0502020202020204" pitchFamily="34" charset="0"/>
              </a:rPr>
              <a:t>State of Victoria, Department of Health and Human </a:t>
            </a:r>
            <a:r>
              <a:rPr lang="en-US" sz="1200" dirty="0" smtClean="0">
                <a:latin typeface="Century Gothic" panose="020B0502020202020204" pitchFamily="34" charset="0"/>
              </a:rPr>
              <a:t>Services</a:t>
            </a:r>
            <a:r>
              <a:rPr lang="en-AU" sz="1200" dirty="0" smtClean="0">
                <a:latin typeface="Century Gothic" panose="020B0502020202020204" pitchFamily="34" charset="0"/>
              </a:rPr>
              <a:t>, </a:t>
            </a:r>
            <a:r>
              <a:rPr lang="en-AU" sz="1200" dirty="0">
                <a:latin typeface="Century Gothic" panose="020B0502020202020204" pitchFamily="34" charset="0"/>
              </a:rPr>
              <a:t>May 2013</a:t>
            </a:r>
            <a:r>
              <a:rPr lang="en-US" sz="1200" dirty="0" smtClean="0">
                <a:latin typeface="Century Gothic" panose="020B0502020202020204" pitchFamily="34" charset="0"/>
              </a:rPr>
              <a:t> Victorian </a:t>
            </a:r>
            <a:r>
              <a:rPr lang="en-AU" sz="1200" dirty="0" smtClean="0">
                <a:latin typeface="Century Gothic" panose="020B0502020202020204" pitchFamily="34" charset="0"/>
              </a:rPr>
              <a:t>Alcohol and Drug Treatment Principles.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sz="12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200" dirty="0">
                <a:latin typeface="Century Gothic" panose="020B0502020202020204" pitchFamily="34" charset="0"/>
              </a:rPr>
              <a:t>Intergovernmental Committee on </a:t>
            </a:r>
            <a:r>
              <a:rPr lang="en-AU" sz="1200" dirty="0" smtClean="0">
                <a:latin typeface="Century Gothic" panose="020B0502020202020204" pitchFamily="34" charset="0"/>
              </a:rPr>
              <a:t>Drugs, July 2014, </a:t>
            </a:r>
            <a:r>
              <a:rPr lang="en-US" sz="1200" dirty="0" smtClean="0">
                <a:latin typeface="Century Gothic" panose="020B0502020202020204" pitchFamily="34" charset="0"/>
              </a:rPr>
              <a:t>National Alcohol and </a:t>
            </a:r>
            <a:r>
              <a:rPr lang="en-US" sz="1200" dirty="0">
                <a:latin typeface="Century Gothic" panose="020B0502020202020204" pitchFamily="34" charset="0"/>
              </a:rPr>
              <a:t>other </a:t>
            </a:r>
            <a:r>
              <a:rPr lang="en-US" sz="1200" dirty="0" smtClean="0">
                <a:latin typeface="Century Gothic" panose="020B0502020202020204" pitchFamily="34" charset="0"/>
              </a:rPr>
              <a:t>Drug Workforce Development Strategy 2015–2018 (A </a:t>
            </a:r>
            <a:r>
              <a:rPr lang="en-US" sz="1200" dirty="0">
                <a:latin typeface="Century Gothic" panose="020B0502020202020204" pitchFamily="34" charset="0"/>
              </a:rPr>
              <a:t>Sub-strategy of the National Drug Strategy </a:t>
            </a:r>
            <a:r>
              <a:rPr lang="en-US" sz="1200" dirty="0" smtClean="0">
                <a:latin typeface="Century Gothic" panose="020B0502020202020204" pitchFamily="34" charset="0"/>
              </a:rPr>
              <a:t>2010–15)</a:t>
            </a:r>
            <a:endParaRPr lang="en-AU" sz="12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56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5228</TotalTime>
  <Words>898</Words>
  <Application>Microsoft Office PowerPoint</Application>
  <PresentationFormat>On-screen Show (4:3)</PresentationFormat>
  <Paragraphs>147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Impact</vt:lpstr>
      <vt:lpstr>Stingray</vt:lpstr>
      <vt:lpstr>Times New Roman</vt:lpstr>
      <vt:lpstr>Office Theme</vt:lpstr>
      <vt:lpstr>TOMORROWS WORKFORCE Peer Workforce in Alcohol &amp; other Drugs (AOD)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Peer Workforce</dc:title>
  <dc:creator>Crystal Clancy</dc:creator>
  <cp:lastModifiedBy>Adrienne Fitt - SVHM</cp:lastModifiedBy>
  <cp:revision>349</cp:revision>
  <cp:lastPrinted>2019-03-05T23:21:50Z</cp:lastPrinted>
  <dcterms:created xsi:type="dcterms:W3CDTF">2013-02-26T00:28:40Z</dcterms:created>
  <dcterms:modified xsi:type="dcterms:W3CDTF">2019-03-06T03:26:10Z</dcterms:modified>
</cp:coreProperties>
</file>